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1"/>
  </p:notesMasterIdLst>
  <p:sldIdLst>
    <p:sldId id="256" r:id="rId2"/>
    <p:sldId id="257" r:id="rId3"/>
    <p:sldId id="258" r:id="rId4"/>
    <p:sldId id="261" r:id="rId5"/>
    <p:sldId id="260" r:id="rId6"/>
    <p:sldId id="263" r:id="rId7"/>
    <p:sldId id="264" r:id="rId8"/>
    <p:sldId id="265" r:id="rId9"/>
    <p:sldId id="266" r:id="rId10"/>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E614"/>
    <a:srgbClr val="D4B70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69" d="100"/>
          <a:sy n="69" d="100"/>
        </p:scale>
        <p:origin x="-140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099781-ADDD-4704-B415-9EB9BD968509}" type="datetimeFigureOut">
              <a:rPr lang="es-CL" smtClean="0"/>
              <a:pPr/>
              <a:t>22-05-2011</a:t>
            </a:fld>
            <a:endParaRPr lang="es-C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9A3D0C-0461-4051-9DD6-A7A3AF0E233C}" type="slidenum">
              <a:rPr lang="es-CL" smtClean="0"/>
              <a:pPr/>
              <a:t>‹Nº›</a:t>
            </a:fld>
            <a:endParaRPr lang="es-C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Título"/>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D6545F5E-8173-4C0E-A0EC-F2A552465881}" type="datetimeFigureOut">
              <a:rPr lang="es-CL" smtClean="0"/>
              <a:pPr/>
              <a:t>22-05-2011</a:t>
            </a:fld>
            <a:endParaRPr lang="es-CL"/>
          </a:p>
        </p:txBody>
      </p:sp>
      <p:sp>
        <p:nvSpPr>
          <p:cNvPr id="19" name="18 Marcador de pie de página"/>
          <p:cNvSpPr>
            <a:spLocks noGrp="1"/>
          </p:cNvSpPr>
          <p:nvPr>
            <p:ph type="ftr" sz="quarter" idx="11"/>
          </p:nvPr>
        </p:nvSpPr>
        <p:spPr/>
        <p:txBody>
          <a:bodyPr/>
          <a:lstStyle/>
          <a:p>
            <a:endParaRPr lang="es-CL"/>
          </a:p>
        </p:txBody>
      </p:sp>
      <p:sp>
        <p:nvSpPr>
          <p:cNvPr id="27" name="26 Marcador de número de diapositiva"/>
          <p:cNvSpPr>
            <a:spLocks noGrp="1"/>
          </p:cNvSpPr>
          <p:nvPr>
            <p:ph type="sldNum" sz="quarter" idx="12"/>
          </p:nvPr>
        </p:nvSpPr>
        <p:spPr/>
        <p:txBody>
          <a:bodyPr/>
          <a:lstStyle/>
          <a:p>
            <a:fld id="{019DDA4F-1E67-4F6A-8ABB-FE74FF43E0FC}" type="slidenum">
              <a:rPr lang="es-CL" smtClean="0"/>
              <a:pPr/>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D6545F5E-8173-4C0E-A0EC-F2A552465881}" type="datetimeFigureOut">
              <a:rPr lang="es-CL" smtClean="0"/>
              <a:pPr/>
              <a:t>22-05-2011</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019DDA4F-1E67-4F6A-8ABB-FE74FF43E0FC}" type="slidenum">
              <a:rPr lang="es-CL" smtClean="0"/>
              <a:pPr/>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D6545F5E-8173-4C0E-A0EC-F2A552465881}" type="datetimeFigureOut">
              <a:rPr lang="es-CL" smtClean="0"/>
              <a:pPr/>
              <a:t>22-05-2011</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019DDA4F-1E67-4F6A-8ABB-FE74FF43E0FC}" type="slidenum">
              <a:rPr lang="es-CL" smtClean="0"/>
              <a:pPr/>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D6545F5E-8173-4C0E-A0EC-F2A552465881}" type="datetimeFigureOut">
              <a:rPr lang="es-CL" smtClean="0"/>
              <a:pPr/>
              <a:t>22-05-2011</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019DDA4F-1E67-4F6A-8ABB-FE74FF43E0FC}" type="slidenum">
              <a:rPr lang="es-CL" smtClean="0"/>
              <a:pPr/>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Título"/>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D6545F5E-8173-4C0E-A0EC-F2A552465881}" type="datetimeFigureOut">
              <a:rPr lang="es-CL" smtClean="0"/>
              <a:pPr/>
              <a:t>22-05-2011</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019DDA4F-1E67-4F6A-8ABB-FE74FF43E0FC}" type="slidenum">
              <a:rPr lang="es-CL" smtClean="0"/>
              <a:pPr/>
              <a:t>‹Nº›</a:t>
            </a:fld>
            <a:endParaRPr 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D6545F5E-8173-4C0E-A0EC-F2A552465881}" type="datetimeFigureOut">
              <a:rPr lang="es-CL" smtClean="0"/>
              <a:pPr/>
              <a:t>22-05-2011</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019DDA4F-1E67-4F6A-8ABB-FE74FF43E0FC}" type="slidenum">
              <a:rPr lang="es-CL" smtClean="0"/>
              <a:pPr/>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D6545F5E-8173-4C0E-A0EC-F2A552465881}" type="datetimeFigureOut">
              <a:rPr lang="es-CL" smtClean="0"/>
              <a:pPr/>
              <a:t>22-05-2011</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019DDA4F-1E67-4F6A-8ABB-FE74FF43E0FC}" type="slidenum">
              <a:rPr lang="es-CL" smtClean="0"/>
              <a:pPr/>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320"/>
            <a:ext cx="7470648" cy="1143000"/>
          </a:xfrm>
        </p:spPr>
        <p:txBody>
          <a:bodyPr anchor="ctr"/>
          <a:lstStyle>
            <a:lvl1pPr algn="l">
              <a:defRPr sz="4600"/>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D6545F5E-8173-4C0E-A0EC-F2A552465881}" type="datetimeFigureOut">
              <a:rPr lang="es-CL" smtClean="0"/>
              <a:pPr/>
              <a:t>22-05-2011</a:t>
            </a:fld>
            <a:endParaRPr lang="es-CL"/>
          </a:p>
        </p:txBody>
      </p:sp>
      <p:sp>
        <p:nvSpPr>
          <p:cNvPr id="8" name="7 Marcador de número de diapositiva"/>
          <p:cNvSpPr>
            <a:spLocks noGrp="1"/>
          </p:cNvSpPr>
          <p:nvPr>
            <p:ph type="sldNum" sz="quarter" idx="11"/>
          </p:nvPr>
        </p:nvSpPr>
        <p:spPr/>
        <p:txBody>
          <a:bodyPr/>
          <a:lstStyle/>
          <a:p>
            <a:fld id="{019DDA4F-1E67-4F6A-8ABB-FE74FF43E0FC}" type="slidenum">
              <a:rPr lang="es-CL" smtClean="0"/>
              <a:pPr/>
              <a:t>‹Nº›</a:t>
            </a:fld>
            <a:endParaRPr lang="es-CL"/>
          </a:p>
        </p:txBody>
      </p:sp>
      <p:sp>
        <p:nvSpPr>
          <p:cNvPr id="9" name="8 Marcador de pie de página"/>
          <p:cNvSpPr>
            <a:spLocks noGrp="1"/>
          </p:cNvSpPr>
          <p:nvPr>
            <p:ph type="ftr" sz="quarter" idx="12"/>
          </p:nvPr>
        </p:nvSpPr>
        <p:spPr/>
        <p:txBody>
          <a:bodyPr/>
          <a:lstStyle/>
          <a:p>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6545F5E-8173-4C0E-A0EC-F2A552465881}" type="datetimeFigureOut">
              <a:rPr lang="es-CL" smtClean="0"/>
              <a:pPr/>
              <a:t>22-05-2011</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019DDA4F-1E67-4F6A-8ABB-FE74FF43E0FC}" type="slidenum">
              <a:rPr lang="es-CL" smtClean="0"/>
              <a:pPr/>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D6545F5E-8173-4C0E-A0EC-F2A552465881}" type="datetimeFigureOut">
              <a:rPr lang="es-CL" smtClean="0"/>
              <a:pPr/>
              <a:t>22-05-2011</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a:xfrm>
            <a:off x="8156448" y="6422064"/>
            <a:ext cx="762000" cy="365125"/>
          </a:xfrm>
        </p:spPr>
        <p:txBody>
          <a:bodyPr/>
          <a:lstStyle/>
          <a:p>
            <a:fld id="{019DDA4F-1E67-4F6A-8ABB-FE74FF43E0FC}" type="slidenum">
              <a:rPr lang="es-CL" smtClean="0"/>
              <a:pPr/>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457200" y="6422064"/>
            <a:ext cx="2133600" cy="365125"/>
          </a:xfrm>
        </p:spPr>
        <p:txBody>
          <a:bodyPr/>
          <a:lstStyle/>
          <a:p>
            <a:fld id="{D6545F5E-8173-4C0E-A0EC-F2A552465881}" type="datetimeFigureOut">
              <a:rPr lang="es-CL" smtClean="0"/>
              <a:pPr/>
              <a:t>22-05-2011</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019DDA4F-1E67-4F6A-8ABB-FE74FF43E0FC}" type="slidenum">
              <a:rPr lang="es-CL" smtClean="0"/>
              <a:pPr/>
              <a:t>‹Nº›</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11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Marcador de título"/>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D6545F5E-8173-4C0E-A0EC-F2A552465881}" type="datetimeFigureOut">
              <a:rPr lang="es-CL" smtClean="0"/>
              <a:pPr/>
              <a:t>22-05-2011</a:t>
            </a:fld>
            <a:endParaRPr lang="es-CL"/>
          </a:p>
        </p:txBody>
      </p:sp>
      <p:sp>
        <p:nvSpPr>
          <p:cNvPr id="22" name="21 Marcador de pie de página"/>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s-CL"/>
          </a:p>
        </p:txBody>
      </p:sp>
      <p:sp>
        <p:nvSpPr>
          <p:cNvPr id="18" name="17 Marcador de número de diapositiva"/>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019DDA4F-1E67-4F6A-8ABB-FE74FF43E0FC}" type="slidenum">
              <a:rPr lang="es-CL" smtClean="0"/>
              <a:pPr/>
              <a:t>‹Nº›</a:t>
            </a:fld>
            <a:endParaRPr lang="es-CL"/>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714356"/>
            <a:ext cx="9144000" cy="714380"/>
          </a:xfrm>
          <a:noFill/>
        </p:spPr>
        <p:txBody>
          <a:bodyPr>
            <a:normAutofit fontScale="90000"/>
          </a:bodyPr>
          <a:lstStyle/>
          <a:p>
            <a:pPr algn="ctr"/>
            <a:r>
              <a:rPr lang="es-CL" dirty="0" smtClean="0">
                <a:solidFill>
                  <a:srgbClr val="EBE614"/>
                </a:solidFill>
                <a:effectLst/>
              </a:rPr>
              <a:t>La  obra  de  diego  portales</a:t>
            </a:r>
            <a:endParaRPr lang="es-CL" dirty="0">
              <a:solidFill>
                <a:srgbClr val="EBE614"/>
              </a:solidFill>
              <a:effectLst/>
            </a:endParaRPr>
          </a:p>
        </p:txBody>
      </p:sp>
      <p:sp>
        <p:nvSpPr>
          <p:cNvPr id="3" name="2 Subtítulo"/>
          <p:cNvSpPr>
            <a:spLocks noGrp="1"/>
          </p:cNvSpPr>
          <p:nvPr>
            <p:ph type="subTitle" idx="1"/>
          </p:nvPr>
        </p:nvSpPr>
        <p:spPr>
          <a:xfrm>
            <a:off x="1214414" y="2285992"/>
            <a:ext cx="3857620" cy="3214710"/>
          </a:xfrm>
        </p:spPr>
        <p:txBody>
          <a:bodyPr>
            <a:normAutofit fontScale="85000" lnSpcReduction="10000"/>
          </a:bodyPr>
          <a:lstStyle/>
          <a:p>
            <a:pPr algn="l"/>
            <a:r>
              <a:rPr lang="es-CL" b="1" u="sng" dirty="0" smtClean="0"/>
              <a:t>Integrantes</a:t>
            </a:r>
            <a:r>
              <a:rPr lang="es-CL" b="1" dirty="0" smtClean="0"/>
              <a:t>:</a:t>
            </a:r>
          </a:p>
          <a:p>
            <a:pPr algn="l"/>
            <a:r>
              <a:rPr lang="es-CL" dirty="0" smtClean="0"/>
              <a:t>-Benjamín Almendra.</a:t>
            </a:r>
          </a:p>
          <a:p>
            <a:pPr algn="l"/>
            <a:r>
              <a:rPr lang="es-CL" dirty="0" smtClean="0"/>
              <a:t>-Gustavo del Pino.</a:t>
            </a:r>
          </a:p>
          <a:p>
            <a:pPr algn="l"/>
            <a:r>
              <a:rPr lang="es-CL" dirty="0" smtClean="0"/>
              <a:t>-Bastian Gaete.</a:t>
            </a:r>
          </a:p>
          <a:p>
            <a:pPr algn="l"/>
            <a:r>
              <a:rPr lang="es-CL" dirty="0" smtClean="0"/>
              <a:t>-Alejandro González.</a:t>
            </a:r>
          </a:p>
          <a:p>
            <a:pPr algn="l"/>
            <a:r>
              <a:rPr lang="es-CL" dirty="0" smtClean="0"/>
              <a:t>-Benjamín Sarquis.</a:t>
            </a:r>
          </a:p>
          <a:p>
            <a:pPr algn="l"/>
            <a:endParaRPr lang="es-CL" dirty="0" smtClean="0"/>
          </a:p>
          <a:p>
            <a:pPr algn="l"/>
            <a:r>
              <a:rPr lang="es-CL" dirty="0" smtClean="0"/>
              <a:t>2°A HC – Salesianos Alameda - 2011</a:t>
            </a:r>
          </a:p>
          <a:p>
            <a:pPr algn="l"/>
            <a:endParaRPr lang="es-CL" dirty="0" smtClean="0"/>
          </a:p>
          <a:p>
            <a:pPr algn="l"/>
            <a:r>
              <a:rPr lang="es-CL" b="1" u="sng" dirty="0" smtClean="0"/>
              <a:t>Profesor</a:t>
            </a:r>
            <a:r>
              <a:rPr lang="es-CL" b="1" dirty="0" smtClean="0"/>
              <a:t>:</a:t>
            </a:r>
          </a:p>
          <a:p>
            <a:pPr algn="l"/>
            <a:r>
              <a:rPr lang="es-CL" dirty="0" smtClean="0"/>
              <a:t>Alejandro Duarte</a:t>
            </a:r>
          </a:p>
          <a:p>
            <a:pPr algn="l"/>
            <a:endParaRPr lang="es-CL" dirty="0" smtClean="0"/>
          </a:p>
        </p:txBody>
      </p:sp>
      <p:pic>
        <p:nvPicPr>
          <p:cNvPr id="4" name="3 Imagen" descr="000134200.png"/>
          <p:cNvPicPr>
            <a:picLocks noChangeAspect="1"/>
          </p:cNvPicPr>
          <p:nvPr/>
        </p:nvPicPr>
        <p:blipFill>
          <a:blip r:embed="rId2" cstate="print"/>
          <a:stretch>
            <a:fillRect/>
          </a:stretch>
        </p:blipFill>
        <p:spPr>
          <a:xfrm>
            <a:off x="5500694" y="2357430"/>
            <a:ext cx="2146789" cy="2947071"/>
          </a:xfrm>
          <a:prstGeom prst="rect">
            <a:avLst/>
          </a:prstGeom>
          <a:effectLst>
            <a:outerShdw blurRad="50800" dist="38100" dir="2700000" algn="tl" rotWithShape="0">
              <a:prstClr val="black">
                <a:alpha val="40000"/>
              </a:prstClr>
            </a:outerShdw>
          </a:effectLst>
        </p:spPr>
      </p:pic>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6858000"/>
          </a:xfrm>
        </p:spPr>
        <p:txBody>
          <a:bodyPr>
            <a:normAutofit/>
          </a:bodyPr>
          <a:lstStyle/>
          <a:p>
            <a:pPr algn="ctr"/>
            <a:r>
              <a:rPr lang="es-CL" sz="2400" dirty="0" smtClean="0"/>
              <a:t/>
            </a:r>
            <a:br>
              <a:rPr lang="es-CL" sz="2400" dirty="0" smtClean="0"/>
            </a:br>
            <a:r>
              <a:rPr lang="es-CL" sz="2400" dirty="0" smtClean="0"/>
              <a:t>-Biografía.</a:t>
            </a:r>
            <a:br>
              <a:rPr lang="es-CL" sz="2400" dirty="0" smtClean="0"/>
            </a:br>
            <a:r>
              <a:rPr lang="es-CL" sz="2400" dirty="0" smtClean="0"/>
              <a:t/>
            </a:r>
            <a:br>
              <a:rPr lang="es-CL" sz="2400" dirty="0" smtClean="0"/>
            </a:br>
            <a:r>
              <a:rPr lang="es-CL" sz="2400" dirty="0" smtClean="0"/>
              <a:t>-Sus </a:t>
            </a:r>
            <a:r>
              <a:rPr lang="es-CL" sz="2400" dirty="0" smtClean="0"/>
              <a:t>pensamientos y el </a:t>
            </a:r>
            <a:br>
              <a:rPr lang="es-CL" sz="2400" dirty="0" smtClean="0"/>
            </a:br>
            <a:r>
              <a:rPr lang="es-CL" sz="2400" dirty="0" smtClean="0"/>
              <a:t>Aporte </a:t>
            </a:r>
            <a:r>
              <a:rPr lang="es-CL" sz="2400" dirty="0" smtClean="0"/>
              <a:t>a la Constitución de 1833.</a:t>
            </a:r>
            <a:br>
              <a:rPr lang="es-CL" sz="2400" dirty="0" smtClean="0"/>
            </a:br>
            <a:r>
              <a:rPr lang="es-CL" sz="2400" dirty="0" smtClean="0"/>
              <a:t/>
            </a:r>
            <a:br>
              <a:rPr lang="es-CL" sz="2400" dirty="0" smtClean="0"/>
            </a:br>
            <a:r>
              <a:rPr lang="es-CL" sz="2400" dirty="0" smtClean="0"/>
              <a:t>-Misión Política</a:t>
            </a:r>
            <a:r>
              <a:rPr lang="es-CL" sz="2400" dirty="0" smtClean="0"/>
              <a:t>.</a:t>
            </a:r>
            <a:br>
              <a:rPr lang="es-CL" sz="2400" dirty="0" smtClean="0"/>
            </a:br>
            <a:r>
              <a:rPr lang="es-CL" sz="2400" dirty="0" smtClean="0"/>
              <a:t/>
            </a:r>
            <a:br>
              <a:rPr lang="es-CL" sz="2400" dirty="0" smtClean="0"/>
            </a:br>
            <a:r>
              <a:rPr lang="es-CL" sz="2400" dirty="0" smtClean="0"/>
              <a:t>-Conflicto con la Confederación</a:t>
            </a:r>
            <a:br>
              <a:rPr lang="es-CL" sz="2400" dirty="0" smtClean="0"/>
            </a:br>
            <a:r>
              <a:rPr lang="es-CL" sz="2400" dirty="0" smtClean="0"/>
              <a:t>Perú-Boliviana.</a:t>
            </a:r>
            <a:endParaRPr lang="es-CL" sz="2400" dirty="0"/>
          </a:p>
        </p:txBody>
      </p:sp>
      <p:sp>
        <p:nvSpPr>
          <p:cNvPr id="7" name="6 CuadroTexto"/>
          <p:cNvSpPr txBox="1"/>
          <p:nvPr/>
        </p:nvSpPr>
        <p:spPr>
          <a:xfrm>
            <a:off x="0" y="642918"/>
            <a:ext cx="9144000" cy="707886"/>
          </a:xfrm>
          <a:prstGeom prst="rect">
            <a:avLst/>
          </a:prstGeom>
          <a:noFill/>
        </p:spPr>
        <p:txBody>
          <a:bodyPr wrap="square" rtlCol="0">
            <a:spAutoFit/>
          </a:bodyPr>
          <a:lstStyle/>
          <a:p>
            <a:pPr algn="ctr"/>
            <a:r>
              <a:rPr lang="es-CL" sz="4000" b="1" dirty="0" smtClean="0">
                <a:solidFill>
                  <a:srgbClr val="EBE614"/>
                </a:solidFill>
                <a:effectLst>
                  <a:outerShdw blurRad="38100" dist="38100" dir="2700000" algn="tl">
                    <a:srgbClr val="000000">
                      <a:alpha val="43137"/>
                    </a:srgbClr>
                  </a:outerShdw>
                </a:effectLst>
                <a:latin typeface="+mj-lt"/>
              </a:rPr>
              <a:t>TEMAS  A  TRATAR</a:t>
            </a:r>
            <a:endParaRPr lang="es-CL" sz="4000" b="1" dirty="0">
              <a:solidFill>
                <a:srgbClr val="EBE614"/>
              </a:solidFill>
              <a:effectLst>
                <a:outerShdw blurRad="38100" dist="38100" dir="2700000" algn="tl">
                  <a:srgbClr val="000000">
                    <a:alpha val="43137"/>
                  </a:srgbClr>
                </a:outerShdw>
              </a:effectLst>
              <a:latin typeface="+mj-lt"/>
            </a:endParaRPr>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L" sz="4000" b="1" dirty="0" smtClean="0">
                <a:solidFill>
                  <a:srgbClr val="EBE614"/>
                </a:solidFill>
                <a:effectLst>
                  <a:outerShdw blurRad="38100" dist="38100" dir="2700000" algn="tl">
                    <a:srgbClr val="000000">
                      <a:alpha val="43137"/>
                    </a:srgbClr>
                  </a:outerShdw>
                </a:effectLst>
              </a:rPr>
              <a:t>BIOGRAFIA</a:t>
            </a:r>
            <a:endParaRPr lang="es-CL" sz="4000" b="1" dirty="0">
              <a:solidFill>
                <a:srgbClr val="EBE614"/>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a:xfrm>
            <a:off x="428596" y="1643050"/>
            <a:ext cx="4000528" cy="4525963"/>
          </a:xfrm>
        </p:spPr>
        <p:txBody>
          <a:bodyPr>
            <a:normAutofit lnSpcReduction="10000"/>
          </a:bodyPr>
          <a:lstStyle/>
          <a:p>
            <a:pPr>
              <a:buFont typeface="Arial" pitchFamily="34" charset="0"/>
              <a:buChar char="•"/>
            </a:pPr>
            <a:r>
              <a:rPr lang="es-ES" sz="1600" dirty="0" smtClean="0"/>
              <a:t>Nace el 15 de Junio de 1793, hijo de José Portales y María de Palazuelos Acevedo, estudió en el Instituto Nacional hasta su 1ª clausura en 1814.</a:t>
            </a:r>
          </a:p>
          <a:p>
            <a:pPr>
              <a:buFont typeface="Arial" pitchFamily="34" charset="0"/>
              <a:buChar char="•"/>
            </a:pPr>
            <a:endParaRPr lang="es-ES" sz="1600" dirty="0" smtClean="0"/>
          </a:p>
          <a:p>
            <a:pPr>
              <a:buFont typeface="Arial" pitchFamily="34" charset="0"/>
              <a:buChar char="•"/>
            </a:pPr>
            <a:r>
              <a:rPr lang="es-ES" sz="1600" dirty="0" smtClean="0"/>
              <a:t>En 1818 se caso con su prima Josefina Portales, la cual falleció en 1821. Esto hecho le Provoca un cambio de Actitud.</a:t>
            </a:r>
          </a:p>
          <a:p>
            <a:pPr>
              <a:buFont typeface="Arial" pitchFamily="34" charset="0"/>
              <a:buChar char="•"/>
            </a:pPr>
            <a:endParaRPr lang="es-ES" sz="1600" dirty="0" smtClean="0"/>
          </a:p>
          <a:p>
            <a:pPr>
              <a:buFont typeface="Arial" pitchFamily="34" charset="0"/>
              <a:buChar char="•"/>
            </a:pPr>
            <a:r>
              <a:rPr lang="es-ES" sz="1600" dirty="0" smtClean="0"/>
              <a:t>Después de la muerte de su mujer, obtuvo una herencia del abuelo de ella, con ello se dedico al comercio. Luego fue al Perú a hacer negocios, le fue muy bien. Cuando volvió a Chile era considerado como un hombre acaudalado.</a:t>
            </a:r>
          </a:p>
          <a:p>
            <a:pPr algn="ctr">
              <a:buNone/>
            </a:pPr>
            <a:endParaRPr lang="es-CL" sz="1600" dirty="0"/>
          </a:p>
        </p:txBody>
      </p:sp>
      <p:pic>
        <p:nvPicPr>
          <p:cNvPr id="7" name="4 Marcador de contenido" descr="articles-101326_imagen_0.jpeg"/>
          <p:cNvPicPr>
            <a:picLocks noChangeAspect="1"/>
          </p:cNvPicPr>
          <p:nvPr/>
        </p:nvPicPr>
        <p:blipFill>
          <a:blip r:embed="rId2" cstate="print"/>
          <a:stretch>
            <a:fillRect/>
          </a:stretch>
        </p:blipFill>
        <p:spPr>
          <a:xfrm>
            <a:off x="5286380" y="2071678"/>
            <a:ext cx="2923597" cy="3543312"/>
          </a:xfrm>
          <a:prstGeom prst="rect">
            <a:avLst/>
          </a:prstGeom>
          <a:effectLst>
            <a:outerShdw blurRad="50800" dist="38100" dir="2700000" algn="tl" rotWithShape="0">
              <a:prstClr val="black">
                <a:alpha val="40000"/>
              </a:prstClr>
            </a:outerShdw>
          </a:effectLst>
        </p:spPr>
      </p:pic>
      <p:sp>
        <p:nvSpPr>
          <p:cNvPr id="5" name="4 CuadroTexto"/>
          <p:cNvSpPr txBox="1"/>
          <p:nvPr/>
        </p:nvSpPr>
        <p:spPr>
          <a:xfrm>
            <a:off x="4857752" y="5643578"/>
            <a:ext cx="3786214" cy="523220"/>
          </a:xfrm>
          <a:prstGeom prst="rect">
            <a:avLst/>
          </a:prstGeom>
          <a:noFill/>
        </p:spPr>
        <p:txBody>
          <a:bodyPr wrap="square" rtlCol="0">
            <a:spAutoFit/>
          </a:bodyPr>
          <a:lstStyle/>
          <a:p>
            <a:pPr algn="ctr"/>
            <a:r>
              <a:rPr lang="es-CL" sz="1400" b="1" dirty="0" smtClean="0">
                <a:latin typeface="+mj-lt"/>
              </a:rPr>
              <a:t>Diego José Pedro Víctor Portales y Palazuelos </a:t>
            </a:r>
          </a:p>
          <a:p>
            <a:pPr algn="ctr"/>
            <a:r>
              <a:rPr lang="es-CL" sz="1400" b="1" dirty="0" smtClean="0">
                <a:latin typeface="+mj-lt"/>
              </a:rPr>
              <a:t>(1793  - 1837)</a:t>
            </a:r>
            <a:endParaRPr lang="es-CL" sz="1400" b="1" dirty="0">
              <a:latin typeface="+mj-lt"/>
            </a:endParaRPr>
          </a:p>
        </p:txBody>
      </p: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L" sz="4000" b="1" dirty="0" smtClean="0">
                <a:solidFill>
                  <a:srgbClr val="EBE614"/>
                </a:solidFill>
                <a:effectLst>
                  <a:outerShdw blurRad="38100" dist="38100" dir="2700000" algn="tl">
                    <a:srgbClr val="000000">
                      <a:alpha val="43137"/>
                    </a:srgbClr>
                  </a:outerShdw>
                </a:effectLst>
              </a:rPr>
              <a:t>BIOGRAFIA</a:t>
            </a:r>
            <a:endParaRPr lang="es-CL" sz="4000" dirty="0"/>
          </a:p>
        </p:txBody>
      </p:sp>
      <p:sp>
        <p:nvSpPr>
          <p:cNvPr id="3" name="2 Marcador de contenido"/>
          <p:cNvSpPr>
            <a:spLocks noGrp="1"/>
          </p:cNvSpPr>
          <p:nvPr>
            <p:ph idx="1"/>
          </p:nvPr>
        </p:nvSpPr>
        <p:spPr>
          <a:xfrm>
            <a:off x="642910" y="1500174"/>
            <a:ext cx="7643866" cy="5357826"/>
          </a:xfrm>
        </p:spPr>
        <p:txBody>
          <a:bodyPr>
            <a:normAutofit/>
          </a:bodyPr>
          <a:lstStyle/>
          <a:p>
            <a:pPr>
              <a:buFont typeface="Arial" pitchFamily="34" charset="0"/>
              <a:buChar char="•"/>
            </a:pPr>
            <a:r>
              <a:rPr lang="es-ES" sz="1600" dirty="0" smtClean="0"/>
              <a:t>En 1823, luego de un desastre en un negocio se convenció de que sin orden público sería imposible desarrollar actividades económicas ni obras de progreso o cultural.</a:t>
            </a:r>
          </a:p>
          <a:p>
            <a:pPr>
              <a:buFont typeface="Arial" pitchFamily="34" charset="0"/>
              <a:buChar char="•"/>
            </a:pPr>
            <a:endParaRPr lang="es-ES" sz="1600" dirty="0" smtClean="0"/>
          </a:p>
          <a:p>
            <a:pPr>
              <a:buFont typeface="Arial" pitchFamily="34" charset="0"/>
              <a:buChar char="•"/>
            </a:pPr>
            <a:r>
              <a:rPr lang="es-ES" sz="1600" dirty="0" smtClean="0"/>
              <a:t>Luego de esto fundo un grupo político denominado los “Estanqueros” </a:t>
            </a:r>
          </a:p>
          <a:p>
            <a:pPr>
              <a:buFont typeface="Arial" pitchFamily="34" charset="0"/>
              <a:buChar char="•"/>
            </a:pPr>
            <a:endParaRPr lang="es-ES" sz="1600" dirty="0" smtClean="0"/>
          </a:p>
          <a:p>
            <a:pPr>
              <a:buFont typeface="Arial" pitchFamily="34" charset="0"/>
              <a:buChar char="•"/>
            </a:pPr>
            <a:r>
              <a:rPr lang="es-ES" sz="1600" dirty="0" smtClean="0"/>
              <a:t>Continuando con su carrera política, en 1830 fue nombrado ministro de relaciones exteriores y guerra Marina, convirtiéndose en la figura política mas fuerte del país.</a:t>
            </a:r>
          </a:p>
          <a:p>
            <a:pPr>
              <a:buFont typeface="Arial" pitchFamily="34" charset="0"/>
              <a:buChar char="•"/>
            </a:pPr>
            <a:endParaRPr lang="es-ES" sz="1600" dirty="0" smtClean="0"/>
          </a:p>
          <a:p>
            <a:pPr>
              <a:buFont typeface="Arial" pitchFamily="34" charset="0"/>
              <a:buChar char="•"/>
            </a:pPr>
            <a:r>
              <a:rPr lang="es-ES" sz="1600" dirty="0" smtClean="0"/>
              <a:t>En 1832 renunció a su puesto de ministro y fue nombrado gobernador de Valparaíso y comandante general de marina, posteriormente fue elegido Senador en 1837.</a:t>
            </a:r>
          </a:p>
          <a:p>
            <a:pPr>
              <a:buFont typeface="Arial" pitchFamily="34" charset="0"/>
              <a:buChar char="•"/>
            </a:pPr>
            <a:endParaRPr lang="es-ES" sz="1600" dirty="0" smtClean="0"/>
          </a:p>
          <a:p>
            <a:pPr>
              <a:buFont typeface="Arial" pitchFamily="34" charset="0"/>
              <a:buChar char="•"/>
            </a:pPr>
            <a:r>
              <a:rPr lang="es-ES" sz="1600" dirty="0" smtClean="0"/>
              <a:t>Mientras tanto, en Bolivia, se iniciaba la idea de formar una federación con Chile, Argentina y Perú, bajo su mandato. </a:t>
            </a:r>
            <a:r>
              <a:rPr lang="es-ES" sz="1600" dirty="0" smtClean="0"/>
              <a:t> </a:t>
            </a:r>
            <a:endParaRPr lang="es-ES" sz="1600" dirty="0" smtClean="0"/>
          </a:p>
          <a:p>
            <a:pPr>
              <a:buFontTx/>
              <a:buNone/>
            </a:pPr>
            <a:r>
              <a:rPr lang="es-ES" sz="1600" dirty="0" smtClean="0"/>
              <a:t>     </a:t>
            </a:r>
            <a:endParaRPr lang="es-CL" sz="1600" dirty="0"/>
          </a:p>
        </p:txBody>
      </p:sp>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14290"/>
            <a:ext cx="9144000" cy="1143000"/>
          </a:xfrm>
        </p:spPr>
        <p:txBody>
          <a:bodyPr>
            <a:normAutofit/>
          </a:bodyPr>
          <a:lstStyle/>
          <a:p>
            <a:pPr algn="ctr"/>
            <a:r>
              <a:rPr lang="es-CL" sz="4000" b="1" dirty="0" smtClean="0">
                <a:solidFill>
                  <a:srgbClr val="EBE614"/>
                </a:solidFill>
                <a:effectLst>
                  <a:outerShdw blurRad="38100" dist="38100" dir="2700000" algn="tl">
                    <a:srgbClr val="000000">
                      <a:alpha val="43137"/>
                    </a:srgbClr>
                  </a:outerShdw>
                </a:effectLst>
              </a:rPr>
              <a:t>IDEARIO   PORTALIANO</a:t>
            </a:r>
            <a:endParaRPr lang="es-CL" sz="4000" b="1" dirty="0">
              <a:solidFill>
                <a:srgbClr val="EBE614"/>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a:xfrm>
            <a:off x="0" y="1285860"/>
            <a:ext cx="9144000" cy="5357826"/>
          </a:xfrm>
        </p:spPr>
        <p:txBody>
          <a:bodyPr>
            <a:normAutofit/>
          </a:bodyPr>
          <a:lstStyle/>
          <a:p>
            <a:pPr>
              <a:buNone/>
            </a:pPr>
            <a:r>
              <a:rPr lang="es-CL" sz="1600" dirty="0" smtClean="0"/>
              <a:t>      Régimen Impersonal, fuerte y centralizado.</a:t>
            </a:r>
          </a:p>
          <a:p>
            <a:pPr>
              <a:buNone/>
            </a:pPr>
            <a:r>
              <a:rPr lang="es-CL" sz="1600" dirty="0" smtClean="0"/>
              <a:t>      El Presidente era la figura central.</a:t>
            </a:r>
          </a:p>
          <a:p>
            <a:pPr>
              <a:buNone/>
            </a:pPr>
            <a:r>
              <a:rPr lang="es-CL" sz="1600" dirty="0" smtClean="0"/>
              <a:t>      Gobierno respetado y honorable. </a:t>
            </a:r>
          </a:p>
          <a:p>
            <a:pPr>
              <a:buNone/>
            </a:pPr>
            <a:r>
              <a:rPr lang="es-CL" sz="1600" dirty="0" smtClean="0"/>
              <a:t>      Independiente de los partidos políticos y de las personas con poder.</a:t>
            </a:r>
          </a:p>
          <a:p>
            <a:pPr>
              <a:buNone/>
            </a:pPr>
            <a:endParaRPr lang="es-CL" sz="1600" b="1" dirty="0" smtClean="0"/>
          </a:p>
          <a:p>
            <a:pPr>
              <a:buNone/>
            </a:pPr>
            <a:endParaRPr lang="es-CL" sz="1600" b="1" dirty="0" smtClean="0"/>
          </a:p>
          <a:p>
            <a:pPr>
              <a:buFont typeface="Arial" pitchFamily="34" charset="0"/>
              <a:buChar char="•"/>
            </a:pPr>
            <a:r>
              <a:rPr lang="es-CL" sz="1600" b="1" dirty="0" smtClean="0"/>
              <a:t>Ideal de Orden:                       </a:t>
            </a:r>
            <a:r>
              <a:rPr lang="es-CL" sz="1600" dirty="0" smtClean="0"/>
              <a:t>Guardia Cívica.</a:t>
            </a:r>
          </a:p>
          <a:p>
            <a:pPr>
              <a:buFont typeface="Arial" pitchFamily="34" charset="0"/>
              <a:buChar char="•"/>
            </a:pPr>
            <a:endParaRPr lang="es-CL" sz="1600" dirty="0" smtClean="0"/>
          </a:p>
          <a:p>
            <a:pPr>
              <a:buFont typeface="Arial" pitchFamily="34" charset="0"/>
              <a:buChar char="•"/>
            </a:pPr>
            <a:r>
              <a:rPr lang="es-CL" sz="1600" b="1" dirty="0" smtClean="0"/>
              <a:t>Autoritarismo:                         </a:t>
            </a:r>
            <a:r>
              <a:rPr lang="es-CL" sz="1600" dirty="0" smtClean="0"/>
              <a:t>Políticas capaces para dirigir al país.</a:t>
            </a:r>
          </a:p>
          <a:p>
            <a:pPr>
              <a:buNone/>
            </a:pPr>
            <a:endParaRPr lang="es-CL" sz="1600" dirty="0" smtClean="0"/>
          </a:p>
          <a:p>
            <a:pPr>
              <a:buFont typeface="Arial" pitchFamily="34" charset="0"/>
              <a:buChar char="•"/>
            </a:pPr>
            <a:r>
              <a:rPr lang="es-CL" sz="1600" b="1" dirty="0" smtClean="0"/>
              <a:t>Fin del Personalismo:           </a:t>
            </a:r>
            <a:r>
              <a:rPr lang="es-CL" sz="1600" dirty="0" smtClean="0"/>
              <a:t> -No mezclar intereses personales con los del Estado.</a:t>
            </a:r>
          </a:p>
          <a:p>
            <a:pPr>
              <a:buNone/>
            </a:pPr>
            <a:r>
              <a:rPr lang="es-CL" sz="1600" dirty="0" smtClean="0"/>
              <a:t>                                                       -Instituciones sobre sus Empleados. </a:t>
            </a:r>
          </a:p>
          <a:p>
            <a:pPr>
              <a:buNone/>
            </a:pPr>
            <a:endParaRPr lang="es-CL" sz="1600" dirty="0" smtClean="0"/>
          </a:p>
          <a:p>
            <a:pPr>
              <a:buFont typeface="Arial" pitchFamily="34" charset="0"/>
              <a:buChar char="•"/>
            </a:pPr>
            <a:r>
              <a:rPr lang="es-CL" sz="1600" b="1" dirty="0" smtClean="0"/>
              <a:t>Subordinación de las Fuerzas Armadas: </a:t>
            </a:r>
            <a:r>
              <a:rPr lang="es-CL" sz="1600" dirty="0" smtClean="0"/>
              <a:t>Obedientes, disciplinado y jerarquizados.</a:t>
            </a:r>
          </a:p>
          <a:p>
            <a:pPr>
              <a:buNone/>
            </a:pPr>
            <a:r>
              <a:rPr lang="es-CL" sz="1600" dirty="0" smtClean="0"/>
              <a:t>                                                                          -Obediencia absoluta al  Presidente en ejercicio.   </a:t>
            </a:r>
          </a:p>
          <a:p>
            <a:pPr>
              <a:buNone/>
            </a:pPr>
            <a:endParaRPr lang="es-CL" sz="1600" b="1" dirty="0" smtClean="0"/>
          </a:p>
          <a:p>
            <a:pPr>
              <a:buFont typeface="Arial" pitchFamily="34" charset="0"/>
              <a:buChar char="•"/>
            </a:pPr>
            <a:r>
              <a:rPr lang="es-CL" sz="1600" b="1" dirty="0" smtClean="0"/>
              <a:t>Rol pedagógico del Estado:    </a:t>
            </a:r>
            <a:r>
              <a:rPr lang="es-CL" sz="1600" dirty="0" smtClean="0"/>
              <a:t>Cultivar el patriotismo y la Organización</a:t>
            </a:r>
            <a:r>
              <a:rPr lang="es-CL" sz="1600" b="1" dirty="0" smtClean="0"/>
              <a:t> </a:t>
            </a:r>
            <a:r>
              <a:rPr lang="es-CL" sz="1600" dirty="0" smtClean="0"/>
              <a:t>Nacional.</a:t>
            </a:r>
            <a:r>
              <a:rPr lang="es-CL" sz="1600" b="1" dirty="0" smtClean="0"/>
              <a:t>       </a:t>
            </a:r>
            <a:endParaRPr lang="es-CL" sz="1600" b="1" dirty="0"/>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L" sz="4000" b="1" dirty="0" smtClean="0">
                <a:solidFill>
                  <a:srgbClr val="EBE614"/>
                </a:solidFill>
                <a:effectLst>
                  <a:outerShdw blurRad="38100" dist="38100" dir="2700000" algn="tl">
                    <a:srgbClr val="000000">
                      <a:alpha val="43137"/>
                    </a:srgbClr>
                  </a:outerShdw>
                </a:effectLst>
              </a:rPr>
              <a:t>CONSTITUCIÓN DE 1833</a:t>
            </a:r>
            <a:endParaRPr lang="es-CL" sz="4000" b="1" dirty="0">
              <a:solidFill>
                <a:srgbClr val="EBE614"/>
              </a:solidFill>
              <a:effectLst>
                <a:outerShdw blurRad="38100" dist="38100" dir="2700000" algn="tl">
                  <a:srgbClr val="000000">
                    <a:alpha val="43137"/>
                  </a:srgbClr>
                </a:outerShdw>
              </a:effectLst>
            </a:endParaRPr>
          </a:p>
        </p:txBody>
      </p:sp>
      <p:pic>
        <p:nvPicPr>
          <p:cNvPr id="5" name="4 Marcador de contenido" descr="184586930m_egana2.gif"/>
          <p:cNvPicPr>
            <a:picLocks noGrp="1" noChangeAspect="1"/>
          </p:cNvPicPr>
          <p:nvPr>
            <p:ph idx="1"/>
          </p:nvPr>
        </p:nvPicPr>
        <p:blipFill>
          <a:blip r:embed="rId2" cstate="print"/>
          <a:stretch>
            <a:fillRect/>
          </a:stretch>
        </p:blipFill>
        <p:spPr>
          <a:xfrm>
            <a:off x="5857884" y="2000240"/>
            <a:ext cx="2386792" cy="3429024"/>
          </a:xfrm>
          <a:effectLst>
            <a:outerShdw blurRad="50800" dist="38100" dir="2700000" algn="tl" rotWithShape="0">
              <a:prstClr val="black">
                <a:alpha val="40000"/>
              </a:prstClr>
            </a:outerShdw>
          </a:effectLst>
        </p:spPr>
      </p:pic>
      <p:sp>
        <p:nvSpPr>
          <p:cNvPr id="4" name="3 CuadroTexto"/>
          <p:cNvSpPr txBox="1"/>
          <p:nvPr/>
        </p:nvSpPr>
        <p:spPr>
          <a:xfrm>
            <a:off x="642910" y="2143116"/>
            <a:ext cx="5143536" cy="3785652"/>
          </a:xfrm>
          <a:prstGeom prst="rect">
            <a:avLst/>
          </a:prstGeom>
          <a:noFill/>
        </p:spPr>
        <p:txBody>
          <a:bodyPr wrap="square" rtlCol="0">
            <a:spAutoFit/>
          </a:bodyPr>
          <a:lstStyle/>
          <a:p>
            <a:r>
              <a:rPr lang="es-CL" sz="1600" dirty="0" smtClean="0"/>
              <a:t>El principal ideólogo de la Constitución de</a:t>
            </a:r>
          </a:p>
          <a:p>
            <a:r>
              <a:rPr lang="es-CL" sz="1600" dirty="0" smtClean="0"/>
              <a:t>1833 fue Diego Portales. A pesar de no participar</a:t>
            </a:r>
          </a:p>
          <a:p>
            <a:r>
              <a:rPr lang="es-CL" sz="1600" dirty="0" smtClean="0"/>
              <a:t> directamente en aquella Constitución, </a:t>
            </a:r>
            <a:r>
              <a:rPr lang="es-CL" sz="1600" i="1" dirty="0" smtClean="0"/>
              <a:t>no participa</a:t>
            </a:r>
          </a:p>
          <a:p>
            <a:r>
              <a:rPr lang="es-CL" sz="1600" i="1" dirty="0" smtClean="0"/>
              <a:t> de su redacción</a:t>
            </a:r>
            <a:r>
              <a:rPr lang="es-CL" sz="1600" dirty="0" smtClean="0"/>
              <a:t>, deja plasmado sus ideales, </a:t>
            </a:r>
          </a:p>
          <a:p>
            <a:r>
              <a:rPr lang="es-CL" sz="1600" dirty="0" smtClean="0"/>
              <a:t>asegurando el “Orden Público”.</a:t>
            </a:r>
          </a:p>
          <a:p>
            <a:endParaRPr lang="es-CL" sz="1600" dirty="0" smtClean="0"/>
          </a:p>
          <a:p>
            <a:endParaRPr lang="es-CL" sz="1600" dirty="0" smtClean="0"/>
          </a:p>
          <a:p>
            <a:r>
              <a:rPr lang="es-CL" sz="1600" dirty="0" smtClean="0"/>
              <a:t>Las leyes incluidas en la Constitución nombrada </a:t>
            </a:r>
            <a:endParaRPr lang="es-CL" sz="1600" dirty="0" smtClean="0"/>
          </a:p>
          <a:p>
            <a:r>
              <a:rPr lang="es-CL" sz="1600" dirty="0" smtClean="0"/>
              <a:t>otorgaban </a:t>
            </a:r>
            <a:r>
              <a:rPr lang="es-CL" sz="1600" dirty="0" smtClean="0"/>
              <a:t>y aseguraban el poder político para las </a:t>
            </a:r>
            <a:endParaRPr lang="es-CL" sz="1600" dirty="0" smtClean="0"/>
          </a:p>
          <a:p>
            <a:r>
              <a:rPr lang="es-CL" sz="1600" dirty="0" smtClean="0"/>
              <a:t>clases </a:t>
            </a:r>
            <a:r>
              <a:rPr lang="es-CL" sz="1600" dirty="0" smtClean="0"/>
              <a:t>dominantes a través de la instauración </a:t>
            </a:r>
            <a:r>
              <a:rPr lang="es-CL" sz="1600" dirty="0" smtClean="0"/>
              <a:t>del</a:t>
            </a:r>
          </a:p>
          <a:p>
            <a:r>
              <a:rPr lang="es-CL" sz="1600" dirty="0" smtClean="0"/>
              <a:t> </a:t>
            </a:r>
            <a:r>
              <a:rPr lang="es-CL" sz="1600" dirty="0" smtClean="0"/>
              <a:t>voto censitario y concentraba en manos </a:t>
            </a:r>
            <a:r>
              <a:rPr lang="es-CL" sz="1600" dirty="0" smtClean="0"/>
              <a:t>del</a:t>
            </a:r>
          </a:p>
          <a:p>
            <a:r>
              <a:rPr lang="es-CL" sz="1600" dirty="0" smtClean="0"/>
              <a:t> </a:t>
            </a:r>
            <a:r>
              <a:rPr lang="es-CL" sz="1600" dirty="0" smtClean="0"/>
              <a:t>Presidente de la República una serie de </a:t>
            </a:r>
            <a:r>
              <a:rPr lang="es-CL" sz="1600" dirty="0" smtClean="0"/>
              <a:t>prerrogativas</a:t>
            </a:r>
          </a:p>
          <a:p>
            <a:r>
              <a:rPr lang="es-CL" sz="1600" dirty="0" smtClean="0"/>
              <a:t> </a:t>
            </a:r>
            <a:r>
              <a:rPr lang="es-CL" sz="1600" dirty="0" smtClean="0"/>
              <a:t>que le daban el control </a:t>
            </a:r>
            <a:r>
              <a:rPr lang="es-CL" sz="1600" dirty="0" smtClean="0"/>
              <a:t>político del País.</a:t>
            </a:r>
            <a:endParaRPr lang="es-CL" sz="1600" dirty="0" smtClean="0">
              <a:solidFill>
                <a:schemeClr val="accent1">
                  <a:lumMod val="50000"/>
                </a:schemeClr>
              </a:solidFill>
            </a:endParaRPr>
          </a:p>
          <a:p>
            <a:pPr>
              <a:buFont typeface="Arial" pitchFamily="34" charset="0"/>
              <a:buChar char="•"/>
            </a:pPr>
            <a:endParaRPr lang="es-CL" sz="1600" dirty="0" smtClean="0"/>
          </a:p>
          <a:p>
            <a:endParaRPr lang="es-CL" sz="1600" dirty="0"/>
          </a:p>
        </p:txBody>
      </p:sp>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214290"/>
            <a:ext cx="7467600" cy="1143000"/>
          </a:xfrm>
        </p:spPr>
        <p:txBody>
          <a:bodyPr>
            <a:normAutofit/>
          </a:bodyPr>
          <a:lstStyle/>
          <a:p>
            <a:pPr algn="ctr"/>
            <a:r>
              <a:rPr lang="es-CL" sz="4000" b="1" dirty="0" smtClean="0">
                <a:solidFill>
                  <a:srgbClr val="EBE614"/>
                </a:solidFill>
                <a:effectLst>
                  <a:outerShdw blurRad="38100" dist="38100" dir="2700000" algn="tl">
                    <a:srgbClr val="000000">
                      <a:alpha val="43137"/>
                    </a:srgbClr>
                  </a:outerShdw>
                </a:effectLst>
              </a:rPr>
              <a:t>INFLUYENTE MINISTRO</a:t>
            </a:r>
            <a:endParaRPr lang="es-CL" sz="4000" dirty="0"/>
          </a:p>
        </p:txBody>
      </p:sp>
      <p:sp>
        <p:nvSpPr>
          <p:cNvPr id="3" name="2 Marcador de contenido"/>
          <p:cNvSpPr>
            <a:spLocks noGrp="1"/>
          </p:cNvSpPr>
          <p:nvPr>
            <p:ph idx="1"/>
          </p:nvPr>
        </p:nvSpPr>
        <p:spPr>
          <a:xfrm>
            <a:off x="500034" y="1428736"/>
            <a:ext cx="7467600" cy="5214974"/>
          </a:xfrm>
        </p:spPr>
        <p:txBody>
          <a:bodyPr>
            <a:normAutofit lnSpcReduction="10000"/>
          </a:bodyPr>
          <a:lstStyle/>
          <a:p>
            <a:pPr>
              <a:buFont typeface="Arial" pitchFamily="34" charset="0"/>
              <a:buChar char="•"/>
            </a:pPr>
            <a:r>
              <a:rPr lang="es-CL" sz="1600" dirty="0" smtClean="0"/>
              <a:t>El Presidente recién asumido, José Tomas Ovalle llamó a Portales para que jurara como Ministro del Interior, Relaciones Exteriores y de Guerra y Marina (6 de abril de 1830).</a:t>
            </a:r>
          </a:p>
          <a:p>
            <a:pPr>
              <a:buFont typeface="Arial" pitchFamily="34" charset="0"/>
              <a:buChar char="•"/>
            </a:pPr>
            <a:r>
              <a:rPr lang="es-CL" sz="1600" dirty="0" smtClean="0"/>
              <a:t>Portales permaneció en el Gobierno de José Joaquín Prieto y fue nombrado vicepresidente (1830)</a:t>
            </a:r>
          </a:p>
          <a:p>
            <a:pPr>
              <a:buNone/>
            </a:pPr>
            <a:r>
              <a:rPr lang="es-CL" sz="1600" dirty="0" smtClean="0"/>
              <a:t>           -Dio de baja a varios Jefes Militares.</a:t>
            </a:r>
          </a:p>
          <a:p>
            <a:pPr>
              <a:buNone/>
            </a:pPr>
            <a:r>
              <a:rPr lang="es-CL" sz="1600" dirty="0" smtClean="0"/>
              <a:t>           -Creó la Guardia Cívica.</a:t>
            </a:r>
          </a:p>
          <a:p>
            <a:pPr>
              <a:buNone/>
            </a:pPr>
            <a:r>
              <a:rPr lang="es-CL" sz="1600" dirty="0" smtClean="0"/>
              <a:t>           -Controló la Prensa Opositora.</a:t>
            </a:r>
          </a:p>
          <a:p>
            <a:pPr>
              <a:buNone/>
            </a:pPr>
            <a:endParaRPr lang="es-CL" sz="1600" dirty="0" smtClean="0"/>
          </a:p>
          <a:p>
            <a:pPr>
              <a:buNone/>
            </a:pPr>
            <a:r>
              <a:rPr lang="es-CL" sz="1600" dirty="0" smtClean="0"/>
              <a:t> </a:t>
            </a:r>
          </a:p>
          <a:p>
            <a:pPr>
              <a:buFont typeface="Arial" pitchFamily="34" charset="0"/>
              <a:buChar char="•"/>
            </a:pPr>
            <a:r>
              <a:rPr lang="es-CL" sz="1600" dirty="0" smtClean="0"/>
              <a:t>En 1832 abandono sus labores de ministro y acepto el </a:t>
            </a:r>
          </a:p>
          <a:p>
            <a:pPr>
              <a:buNone/>
            </a:pPr>
            <a:r>
              <a:rPr lang="es-CL" sz="1600" dirty="0" smtClean="0"/>
              <a:t>       cargo de gobernador de Valparaíso.</a:t>
            </a:r>
          </a:p>
          <a:p>
            <a:pPr>
              <a:buFont typeface="Arial" pitchFamily="34" charset="0"/>
              <a:buChar char="•"/>
            </a:pPr>
            <a:r>
              <a:rPr lang="es-CL" sz="1600" dirty="0" smtClean="0"/>
              <a:t>El ministro del Interior, Joaquín Tocornal, logró convencer</a:t>
            </a:r>
          </a:p>
          <a:p>
            <a:pPr>
              <a:buNone/>
            </a:pPr>
            <a:r>
              <a:rPr lang="es-CL" sz="1600" dirty="0" smtClean="0"/>
              <a:t>       al presidente Prieto en consultar a Portales en varias</a:t>
            </a:r>
          </a:p>
          <a:p>
            <a:pPr>
              <a:buNone/>
            </a:pPr>
            <a:r>
              <a:rPr lang="es-CL" sz="1600" dirty="0" smtClean="0"/>
              <a:t>       materias. Así que Portales continuaba influyendo en la </a:t>
            </a:r>
          </a:p>
          <a:p>
            <a:pPr>
              <a:buNone/>
            </a:pPr>
            <a:r>
              <a:rPr lang="es-CL" sz="1600" dirty="0" smtClean="0"/>
              <a:t>       política Nacional de la época.</a:t>
            </a:r>
          </a:p>
          <a:p>
            <a:pPr>
              <a:buFont typeface="Arial" pitchFamily="34" charset="0"/>
              <a:buChar char="•"/>
            </a:pPr>
            <a:r>
              <a:rPr lang="es-CL" sz="1600" dirty="0" smtClean="0"/>
              <a:t>Prieto llego a nombrar a Portales como ministro de Guerra</a:t>
            </a:r>
          </a:p>
          <a:p>
            <a:pPr>
              <a:buNone/>
            </a:pPr>
            <a:r>
              <a:rPr lang="es-CL" sz="1600" dirty="0" smtClean="0"/>
              <a:t>       (1835)</a:t>
            </a:r>
            <a:br>
              <a:rPr lang="es-CL" sz="1600" dirty="0" smtClean="0"/>
            </a:br>
            <a:endParaRPr lang="es-CL" sz="1600" dirty="0" smtClean="0"/>
          </a:p>
          <a:p>
            <a:pPr>
              <a:buNone/>
            </a:pPr>
            <a:endParaRPr lang="es-CL" sz="1600" dirty="0"/>
          </a:p>
        </p:txBody>
      </p:sp>
      <p:sp>
        <p:nvSpPr>
          <p:cNvPr id="5" name="4 CuadroTexto"/>
          <p:cNvSpPr txBox="1"/>
          <p:nvPr/>
        </p:nvSpPr>
        <p:spPr>
          <a:xfrm>
            <a:off x="6215042" y="5786454"/>
            <a:ext cx="2928958" cy="523220"/>
          </a:xfrm>
          <a:prstGeom prst="rect">
            <a:avLst/>
          </a:prstGeom>
          <a:noFill/>
        </p:spPr>
        <p:txBody>
          <a:bodyPr wrap="square" rtlCol="0">
            <a:spAutoFit/>
          </a:bodyPr>
          <a:lstStyle/>
          <a:p>
            <a:pPr algn="ctr"/>
            <a:r>
              <a:rPr lang="es-CL" sz="1400" b="1" dirty="0" smtClean="0">
                <a:latin typeface="+mj-lt"/>
              </a:rPr>
              <a:t>José Joaquín Prieto Vial</a:t>
            </a:r>
          </a:p>
          <a:p>
            <a:pPr algn="ctr"/>
            <a:r>
              <a:rPr lang="es-CL" sz="1400" b="1" dirty="0" smtClean="0">
                <a:latin typeface="+mj-lt"/>
              </a:rPr>
              <a:t>(1786 – </a:t>
            </a:r>
            <a:r>
              <a:rPr lang="es-CL" sz="1400" b="1" dirty="0" smtClean="0"/>
              <a:t>1854)</a:t>
            </a:r>
            <a:endParaRPr lang="es-CL" sz="1400" b="1" dirty="0">
              <a:latin typeface="+mj-lt"/>
            </a:endParaRPr>
          </a:p>
        </p:txBody>
      </p:sp>
      <p:pic>
        <p:nvPicPr>
          <p:cNvPr id="5124" name="Picture 4" descr="http://www.genealog.cl/Chile/P/Prieto/PrietoVial,JoseJoaquin-en.wikipedia.org.jpg"/>
          <p:cNvPicPr>
            <a:picLocks noChangeAspect="1" noChangeArrowheads="1"/>
          </p:cNvPicPr>
          <p:nvPr/>
        </p:nvPicPr>
        <p:blipFill>
          <a:blip r:embed="rId2" cstate="print"/>
          <a:srcRect/>
          <a:stretch>
            <a:fillRect/>
          </a:stretch>
        </p:blipFill>
        <p:spPr bwMode="auto">
          <a:xfrm>
            <a:off x="6500826" y="2928934"/>
            <a:ext cx="2286000" cy="2857500"/>
          </a:xfrm>
          <a:prstGeom prst="rect">
            <a:avLst/>
          </a:prstGeom>
          <a:noFill/>
          <a:effectLst>
            <a:outerShdw blurRad="50800" dist="38100" dir="2700000" algn="tl" rotWithShape="0">
              <a:prstClr val="black">
                <a:alpha val="40000"/>
              </a:prstClr>
            </a:outerShdw>
          </a:effectLst>
        </p:spPr>
      </p:pic>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85728"/>
            <a:ext cx="9144000" cy="1143000"/>
          </a:xfrm>
        </p:spPr>
        <p:txBody>
          <a:bodyPr>
            <a:noAutofit/>
          </a:bodyPr>
          <a:lstStyle/>
          <a:p>
            <a:pPr algn="ctr"/>
            <a:r>
              <a:rPr lang="es-CL" sz="4000" b="1" dirty="0" smtClean="0">
                <a:solidFill>
                  <a:srgbClr val="EBE614"/>
                </a:solidFill>
                <a:effectLst>
                  <a:outerShdw blurRad="38100" dist="38100" dir="2700000" algn="tl">
                    <a:srgbClr val="000000">
                      <a:alpha val="43137"/>
                    </a:srgbClr>
                  </a:outerShdw>
                </a:effectLst>
              </a:rPr>
              <a:t>GUERRA CONTRA LA CONFEDERACION PERU-BOLIVIANA</a:t>
            </a:r>
            <a:endParaRPr lang="es-CL" sz="4000" dirty="0">
              <a:solidFill>
                <a:srgbClr val="EBE614"/>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a:xfrm>
            <a:off x="642910" y="1500174"/>
            <a:ext cx="7467600" cy="5143512"/>
          </a:xfrm>
        </p:spPr>
        <p:txBody>
          <a:bodyPr>
            <a:normAutofit/>
          </a:bodyPr>
          <a:lstStyle/>
          <a:p>
            <a:pPr>
              <a:buFont typeface="Arial" pitchFamily="34" charset="0"/>
              <a:buChar char="•"/>
            </a:pPr>
            <a:r>
              <a:rPr lang="es-CL" sz="1600" dirty="0" smtClean="0"/>
              <a:t>Portales consideraba que Chile debía desarrollarse entre la cordillera y el mar y basar su porvenir en la expansión económica y comercial sobre el Pacífico. Pero este pensamiento se vio en conflicto con los del Presidente de Bolivia, Andrés de Santa Cruz, empeñado en crear en el norte una gran potencia hegemónica en el Pacífico: La Confederación Perú-Boliviana</a:t>
            </a:r>
          </a:p>
          <a:p>
            <a:pPr>
              <a:buFont typeface="Arial" pitchFamily="34" charset="0"/>
              <a:buChar char="•"/>
            </a:pPr>
            <a:endParaRPr lang="es-CL" sz="1600" dirty="0" smtClean="0"/>
          </a:p>
          <a:p>
            <a:pPr>
              <a:buFont typeface="Arial" pitchFamily="34" charset="0"/>
              <a:buChar char="•"/>
            </a:pPr>
            <a:endParaRPr lang="es-CL" sz="1600" dirty="0" smtClean="0"/>
          </a:p>
          <a:p>
            <a:pPr>
              <a:buFont typeface="Arial" pitchFamily="34" charset="0"/>
              <a:buChar char="•"/>
            </a:pPr>
            <a:r>
              <a:rPr lang="es-CL" sz="1600" dirty="0" smtClean="0"/>
              <a:t>Portales estuvo a favor de la Guerra, cuando Perú y </a:t>
            </a:r>
          </a:p>
          <a:p>
            <a:pPr>
              <a:buNone/>
            </a:pPr>
            <a:r>
              <a:rPr lang="es-CL" sz="1600" dirty="0" smtClean="0"/>
              <a:t>       Bolivia formaban la confederación Perú-Boliviana, ya</a:t>
            </a:r>
          </a:p>
          <a:p>
            <a:pPr>
              <a:buNone/>
            </a:pPr>
            <a:r>
              <a:rPr lang="es-CL" sz="1600" dirty="0" smtClean="0"/>
              <a:t>       que vio en ella una amenaza en Chile. </a:t>
            </a:r>
          </a:p>
          <a:p>
            <a:pPr>
              <a:buFont typeface="Arial" pitchFamily="34" charset="0"/>
              <a:buChar char="•"/>
            </a:pPr>
            <a:r>
              <a:rPr lang="es-CL" sz="1600" dirty="0" smtClean="0"/>
              <a:t>Muchos se oponían a la decisión del ministro </a:t>
            </a:r>
          </a:p>
          <a:p>
            <a:pPr>
              <a:buNone/>
            </a:pPr>
            <a:r>
              <a:rPr lang="es-CL" sz="1600" dirty="0" smtClean="0"/>
              <a:t>       de declarar la Guerra a la Confederación. </a:t>
            </a:r>
          </a:p>
          <a:p>
            <a:pPr>
              <a:buFont typeface="Arial" pitchFamily="34" charset="0"/>
              <a:buChar char="•"/>
            </a:pPr>
            <a:r>
              <a:rPr lang="es-CL" sz="1600" dirty="0" smtClean="0"/>
              <a:t>Además pronto las medidas extremas de Portales</a:t>
            </a:r>
          </a:p>
          <a:p>
            <a:pPr>
              <a:buNone/>
            </a:pPr>
            <a:r>
              <a:rPr lang="es-CL" sz="1600" dirty="0" smtClean="0"/>
              <a:t>       provocaron que se ganara la enemistad de</a:t>
            </a:r>
          </a:p>
          <a:p>
            <a:pPr>
              <a:buNone/>
            </a:pPr>
            <a:r>
              <a:rPr lang="es-CL" sz="1600" dirty="0" smtClean="0"/>
              <a:t>       muchos de sus Soldados, que no entendían las</a:t>
            </a:r>
          </a:p>
          <a:p>
            <a:pPr>
              <a:buNone/>
            </a:pPr>
            <a:r>
              <a:rPr lang="es-CL" sz="1600" dirty="0" smtClean="0"/>
              <a:t>       razones del conflicto.</a:t>
            </a:r>
          </a:p>
          <a:p>
            <a:pPr>
              <a:buNone/>
            </a:pPr>
            <a:endParaRPr lang="es-CL" sz="1600" dirty="0" smtClean="0"/>
          </a:p>
          <a:p>
            <a:endParaRPr lang="es-CL" sz="1600" dirty="0" smtClean="0"/>
          </a:p>
          <a:p>
            <a:pPr>
              <a:buFont typeface="Arial" pitchFamily="34" charset="0"/>
              <a:buChar char="•"/>
            </a:pPr>
            <a:endParaRPr lang="es-CL" sz="1600" dirty="0"/>
          </a:p>
        </p:txBody>
      </p:sp>
      <p:pic>
        <p:nvPicPr>
          <p:cNvPr id="4098" name="Picture 2" descr="Andrés de Santa Cruz"/>
          <p:cNvPicPr>
            <a:picLocks noChangeAspect="1" noChangeArrowheads="1"/>
          </p:cNvPicPr>
          <p:nvPr/>
        </p:nvPicPr>
        <p:blipFill>
          <a:blip r:embed="rId2" cstate="print"/>
          <a:srcRect/>
          <a:stretch>
            <a:fillRect/>
          </a:stretch>
        </p:blipFill>
        <p:spPr bwMode="auto">
          <a:xfrm>
            <a:off x="6572264" y="3000372"/>
            <a:ext cx="1905000" cy="2543175"/>
          </a:xfrm>
          <a:prstGeom prst="rect">
            <a:avLst/>
          </a:prstGeom>
          <a:noFill/>
          <a:effectLst>
            <a:outerShdw blurRad="50800" dist="38100" dir="2700000" algn="tl" rotWithShape="0">
              <a:prstClr val="black">
                <a:alpha val="40000"/>
              </a:prstClr>
            </a:outerShdw>
          </a:effectLst>
        </p:spPr>
      </p:pic>
      <p:sp>
        <p:nvSpPr>
          <p:cNvPr id="5" name="4 CuadroTexto"/>
          <p:cNvSpPr txBox="1"/>
          <p:nvPr/>
        </p:nvSpPr>
        <p:spPr>
          <a:xfrm>
            <a:off x="6000760" y="5572140"/>
            <a:ext cx="3143240" cy="738664"/>
          </a:xfrm>
          <a:prstGeom prst="rect">
            <a:avLst/>
          </a:prstGeom>
          <a:noFill/>
        </p:spPr>
        <p:txBody>
          <a:bodyPr wrap="square" rtlCol="0">
            <a:spAutoFit/>
          </a:bodyPr>
          <a:lstStyle/>
          <a:p>
            <a:pPr algn="ctr"/>
            <a:r>
              <a:rPr lang="es-CL" sz="1400" b="1" dirty="0" smtClean="0">
                <a:latin typeface="+mj-lt"/>
              </a:rPr>
              <a:t>Andrés de Santa Cruz.  (1792 - 1865</a:t>
            </a:r>
            <a:r>
              <a:rPr lang="es-CL" sz="1400" b="1" dirty="0" smtClean="0"/>
              <a:t>)</a:t>
            </a:r>
            <a:endParaRPr lang="es-CL" sz="1400" b="1" dirty="0" smtClean="0">
              <a:latin typeface="+mj-lt"/>
            </a:endParaRPr>
          </a:p>
          <a:p>
            <a:pPr algn="ctr"/>
            <a:r>
              <a:rPr lang="es-CL" sz="1400" b="1" dirty="0" smtClean="0">
                <a:latin typeface="+mj-lt"/>
              </a:rPr>
              <a:t>Supremo Protector de la Confederación Perú-Boliviana (1836-1839)</a:t>
            </a:r>
            <a:endParaRPr lang="es-CL" sz="1400" b="1" dirty="0">
              <a:latin typeface="+mj-lt"/>
            </a:endParaRPr>
          </a:p>
        </p:txBody>
      </p:sp>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14290"/>
            <a:ext cx="9144000" cy="1143000"/>
          </a:xfrm>
        </p:spPr>
        <p:txBody>
          <a:bodyPr>
            <a:noAutofit/>
          </a:bodyPr>
          <a:lstStyle/>
          <a:p>
            <a:pPr algn="ctr"/>
            <a:r>
              <a:rPr lang="es-CL" sz="4000" b="1" dirty="0" smtClean="0">
                <a:solidFill>
                  <a:srgbClr val="EBE614"/>
                </a:solidFill>
                <a:effectLst>
                  <a:outerShdw blurRad="38100" dist="38100" dir="2700000" algn="tl">
                    <a:srgbClr val="000000">
                      <a:alpha val="43137"/>
                    </a:srgbClr>
                  </a:outerShdw>
                </a:effectLst>
              </a:rPr>
              <a:t>FUSILAMIENTO DE DIEGO PORTALES</a:t>
            </a:r>
            <a:endParaRPr lang="es-CL" sz="4000" b="1" dirty="0">
              <a:solidFill>
                <a:srgbClr val="EBE614"/>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a:xfrm>
            <a:off x="0" y="1142984"/>
            <a:ext cx="8858280" cy="5500726"/>
          </a:xfrm>
        </p:spPr>
        <p:txBody>
          <a:bodyPr>
            <a:noAutofit/>
          </a:bodyPr>
          <a:lstStyle/>
          <a:p>
            <a:pPr>
              <a:buFont typeface="Arial" pitchFamily="34" charset="0"/>
              <a:buChar char="•"/>
            </a:pPr>
            <a:endParaRPr lang="es-CL" sz="1600" dirty="0" smtClean="0"/>
          </a:p>
          <a:p>
            <a:pPr>
              <a:buFont typeface="Arial" pitchFamily="34" charset="0"/>
              <a:buChar char="•"/>
            </a:pPr>
            <a:r>
              <a:rPr lang="es-CL" sz="1600" dirty="0" smtClean="0"/>
              <a:t>Los agentes de Santa Cruz, coludidos con los pipiolos </a:t>
            </a:r>
          </a:p>
          <a:p>
            <a:pPr>
              <a:buNone/>
            </a:pPr>
            <a:r>
              <a:rPr lang="es-CL" sz="1600" dirty="0" smtClean="0"/>
              <a:t>      exaltados y con los militares dados de baja, hacía</a:t>
            </a:r>
          </a:p>
          <a:p>
            <a:pPr>
              <a:buNone/>
            </a:pPr>
            <a:r>
              <a:rPr lang="es-CL" sz="1600" dirty="0" smtClean="0"/>
              <a:t>      propaganda contra la Guerra, a la que presentaban</a:t>
            </a:r>
          </a:p>
          <a:p>
            <a:pPr>
              <a:buNone/>
            </a:pPr>
            <a:r>
              <a:rPr lang="es-CL" sz="1600" dirty="0" smtClean="0"/>
              <a:t>      como un pretexto del autoritarismo del Ministro.</a:t>
            </a:r>
          </a:p>
          <a:p>
            <a:pPr>
              <a:buNone/>
            </a:pPr>
            <a:r>
              <a:rPr lang="es-CL" sz="1600" dirty="0" smtClean="0"/>
              <a:t>      Además, dentro del propio ejército había opositores a </a:t>
            </a:r>
          </a:p>
          <a:p>
            <a:pPr>
              <a:buNone/>
            </a:pPr>
            <a:r>
              <a:rPr lang="es-CL" sz="1600" dirty="0" smtClean="0"/>
              <a:t>       la Guerra. </a:t>
            </a:r>
          </a:p>
          <a:p>
            <a:pPr>
              <a:buNone/>
            </a:pPr>
            <a:endParaRPr lang="es-CL" sz="1600" dirty="0" smtClean="0"/>
          </a:p>
          <a:p>
            <a:pPr>
              <a:buFont typeface="Arial" pitchFamily="34" charset="0"/>
              <a:buChar char="•"/>
            </a:pPr>
            <a:r>
              <a:rPr lang="es-CL" sz="1600" dirty="0" smtClean="0"/>
              <a:t>Fue así que cuando Portales pasaba revista a las Tropas</a:t>
            </a:r>
          </a:p>
          <a:p>
            <a:pPr>
              <a:buNone/>
            </a:pPr>
            <a:r>
              <a:rPr lang="es-CL" sz="1600" dirty="0" smtClean="0"/>
              <a:t>      en Quillota, bajo el mando de José Antonio Vidaurre, fue </a:t>
            </a:r>
          </a:p>
          <a:p>
            <a:pPr>
              <a:buNone/>
            </a:pPr>
            <a:r>
              <a:rPr lang="es-CL" sz="1600" dirty="0" smtClean="0"/>
              <a:t>       rodeado y apresado (3 de Junio de 1837)</a:t>
            </a:r>
          </a:p>
          <a:p>
            <a:pPr>
              <a:buNone/>
            </a:pPr>
            <a:endParaRPr lang="es-CL" sz="1600" dirty="0" smtClean="0"/>
          </a:p>
          <a:p>
            <a:pPr>
              <a:buNone/>
            </a:pPr>
            <a:endParaRPr lang="es-CL" sz="1600" dirty="0" smtClean="0"/>
          </a:p>
          <a:p>
            <a:pPr>
              <a:buFont typeface="Arial" pitchFamily="34" charset="0"/>
              <a:buChar char="•"/>
            </a:pPr>
            <a:r>
              <a:rPr lang="es-CL" sz="1600" dirty="0" smtClean="0"/>
              <a:t>Al </a:t>
            </a:r>
            <a:r>
              <a:rPr lang="es-CL" sz="1600" dirty="0" smtClean="0"/>
              <a:t>otro día, Vidaurre ordenó el traslado de Portales hacia Valparaíso, pero la comitiva no alcanzo a llegar, ya que el batallón Valdivia y las Guardias Cívicas del puerto, las mismas que Portales había formado al ser Intendente de esa ciudad, le cortaron el paso en el Cerro Barón. El ministro estaba custodiado por una escolta dirigida por el Capitán Santiago Florín, quien Ordeno su fusilamiento 2 días después, el 6 de </a:t>
            </a:r>
            <a:r>
              <a:rPr lang="es-CL" sz="1600" dirty="0" smtClean="0"/>
              <a:t>Junio de 1837. </a:t>
            </a:r>
            <a:endParaRPr lang="es-CL" sz="1600" dirty="0" smtClean="0"/>
          </a:p>
          <a:p>
            <a:pPr>
              <a:buFont typeface="Arial" pitchFamily="34" charset="0"/>
              <a:buChar char="•"/>
            </a:pPr>
            <a:endParaRPr lang="es-CL" sz="1600" dirty="0" smtClean="0"/>
          </a:p>
          <a:p>
            <a:pPr>
              <a:buFont typeface="Arial" pitchFamily="34" charset="0"/>
              <a:buChar char="•"/>
            </a:pPr>
            <a:endParaRPr lang="es-CL" sz="1600" dirty="0"/>
          </a:p>
        </p:txBody>
      </p:sp>
      <p:pic>
        <p:nvPicPr>
          <p:cNvPr id="1026" name="Picture 2" descr="http://www.elviejopuerto.cl/Imagenes/tecnica/1830/grandes/muerteportales.jpg"/>
          <p:cNvPicPr>
            <a:picLocks noChangeAspect="1" noChangeArrowheads="1"/>
          </p:cNvPicPr>
          <p:nvPr/>
        </p:nvPicPr>
        <p:blipFill>
          <a:blip r:embed="rId2" cstate="print"/>
          <a:srcRect/>
          <a:stretch>
            <a:fillRect/>
          </a:stretch>
        </p:blipFill>
        <p:spPr bwMode="auto">
          <a:xfrm>
            <a:off x="5715008" y="1214422"/>
            <a:ext cx="3270335" cy="2419345"/>
          </a:xfrm>
          <a:prstGeom prst="rect">
            <a:avLst/>
          </a:prstGeom>
          <a:noFill/>
        </p:spPr>
      </p:pic>
      <p:sp>
        <p:nvSpPr>
          <p:cNvPr id="5" name="4 CuadroTexto"/>
          <p:cNvSpPr txBox="1"/>
          <p:nvPr/>
        </p:nvSpPr>
        <p:spPr>
          <a:xfrm>
            <a:off x="5786446" y="3571876"/>
            <a:ext cx="3214678" cy="954107"/>
          </a:xfrm>
          <a:prstGeom prst="rect">
            <a:avLst/>
          </a:prstGeom>
          <a:noFill/>
        </p:spPr>
        <p:txBody>
          <a:bodyPr wrap="square" rtlCol="0">
            <a:spAutoFit/>
          </a:bodyPr>
          <a:lstStyle/>
          <a:p>
            <a:pPr algn="ctr"/>
            <a:r>
              <a:rPr lang="es-CL" sz="1400" b="1" dirty="0" smtClean="0">
                <a:latin typeface="+mj-lt"/>
              </a:rPr>
              <a:t>Se cree que las conspiraciones de </a:t>
            </a:r>
            <a:endParaRPr lang="es-CL" sz="1400" b="1" dirty="0" smtClean="0">
              <a:latin typeface="+mj-lt"/>
            </a:endParaRPr>
          </a:p>
          <a:p>
            <a:pPr algn="ctr"/>
            <a:r>
              <a:rPr lang="es-CL" sz="1400" b="1" dirty="0" smtClean="0">
                <a:latin typeface="+mj-lt"/>
              </a:rPr>
              <a:t>Santa </a:t>
            </a:r>
            <a:r>
              <a:rPr lang="es-CL" sz="1400" b="1" dirty="0" smtClean="0">
                <a:latin typeface="+mj-lt"/>
              </a:rPr>
              <a:t>Cruz a través de las infiltraciones </a:t>
            </a:r>
            <a:endParaRPr lang="es-CL" sz="1400" b="1" dirty="0" smtClean="0">
              <a:latin typeface="+mj-lt"/>
            </a:endParaRPr>
          </a:p>
          <a:p>
            <a:pPr algn="ctr"/>
            <a:r>
              <a:rPr lang="es-CL" sz="1400" b="1" dirty="0" smtClean="0">
                <a:latin typeface="+mj-lt"/>
              </a:rPr>
              <a:t>en </a:t>
            </a:r>
            <a:r>
              <a:rPr lang="es-CL" sz="1400" b="1" dirty="0" smtClean="0">
                <a:latin typeface="+mj-lt"/>
              </a:rPr>
              <a:t>Chile dieron por resultado el </a:t>
            </a:r>
            <a:r>
              <a:rPr lang="es-CL" sz="1400" b="1" dirty="0" smtClean="0">
                <a:latin typeface="+mj-lt"/>
              </a:rPr>
              <a:t>motín</a:t>
            </a:r>
          </a:p>
          <a:p>
            <a:pPr algn="ctr"/>
            <a:r>
              <a:rPr lang="es-CL" sz="1400" b="1" dirty="0" smtClean="0">
                <a:latin typeface="+mj-lt"/>
              </a:rPr>
              <a:t> </a:t>
            </a:r>
            <a:r>
              <a:rPr lang="es-CL" sz="1400" b="1" dirty="0" smtClean="0">
                <a:latin typeface="+mj-lt"/>
              </a:rPr>
              <a:t>de </a:t>
            </a:r>
            <a:r>
              <a:rPr lang="es-CL" sz="1400" b="1" dirty="0" smtClean="0">
                <a:latin typeface="+mj-lt"/>
              </a:rPr>
              <a:t>Quillota.</a:t>
            </a:r>
            <a:endParaRPr lang="es-CL" sz="1400" b="1" dirty="0" smtClean="0">
              <a:latin typeface="+mj-lt"/>
            </a:endParaRPr>
          </a:p>
        </p:txBody>
      </p:sp>
    </p:spTree>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Técnico">
  <a:themeElements>
    <a:clrScheme name="Técnico">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écnico">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écnico">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845</TotalTime>
  <Words>980</Words>
  <Application>Microsoft Office PowerPoint</Application>
  <PresentationFormat>Presentación en pantalla (4:3)</PresentationFormat>
  <Paragraphs>118</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Técnico</vt:lpstr>
      <vt:lpstr>La  obra  de  diego  portales</vt:lpstr>
      <vt:lpstr> -Biografía.  -Sus pensamientos y el  Aporte a la Constitución de 1833.  -Misión Política.  -Conflicto con la Confederación Perú-Boliviana.</vt:lpstr>
      <vt:lpstr>BIOGRAFIA</vt:lpstr>
      <vt:lpstr>BIOGRAFIA</vt:lpstr>
      <vt:lpstr>IDEARIO   PORTALIANO</vt:lpstr>
      <vt:lpstr>CONSTITUCIÓN DE 1833</vt:lpstr>
      <vt:lpstr>INFLUYENTE MINISTRO</vt:lpstr>
      <vt:lpstr>GUERRA CONTRA LA CONFEDERACION PERU-BOLIVIANA</vt:lpstr>
      <vt:lpstr>FUSILAMIENTO DE DIEGO PORTALES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obra de diego portales</dc:title>
  <dc:creator>Garcia</dc:creator>
  <cp:lastModifiedBy>Garcia</cp:lastModifiedBy>
  <cp:revision>82</cp:revision>
  <dcterms:created xsi:type="dcterms:W3CDTF">2011-05-16T22:47:38Z</dcterms:created>
  <dcterms:modified xsi:type="dcterms:W3CDTF">2011-05-22T21:45:06Z</dcterms:modified>
</cp:coreProperties>
</file>