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7" r:id="rId2"/>
    <p:sldId id="258" r:id="rId3"/>
    <p:sldId id="269" r:id="rId4"/>
    <p:sldId id="259" r:id="rId5"/>
    <p:sldId id="260" r:id="rId6"/>
    <p:sldId id="261" r:id="rId7"/>
    <p:sldId id="262" r:id="rId8"/>
    <p:sldId id="263" r:id="rId9"/>
    <p:sldId id="264" r:id="rId10"/>
    <p:sldId id="265" r:id="rId11"/>
    <p:sldId id="266" r:id="rId12"/>
    <p:sldId id="267" r:id="rId13"/>
    <p:sldId id="268" r:id="rId14"/>
    <p:sldId id="270" r:id="rId15"/>
  </p:sldIdLst>
  <p:sldSz cx="9144000" cy="6858000" type="screen4x3"/>
  <p:notesSz cx="6858000" cy="9144000"/>
  <p:defaultTextStyle>
    <a:defPPr>
      <a:defRPr lang="es-E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75" autoAdjust="0"/>
    <p:restoredTop sz="90929"/>
  </p:normalViewPr>
  <p:slideViewPr>
    <p:cSldViewPr>
      <p:cViewPr varScale="1">
        <p:scale>
          <a:sx n="66" d="100"/>
          <a:sy n="66" d="100"/>
        </p:scale>
        <p:origin x="-84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1331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1331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331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331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1331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9E10C7B-D60F-4ECD-A57C-6E3BD7085413}"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B11626-921A-4B12-AFB4-D274F8A91C59}" type="slidenum">
              <a:rPr lang="es-ES"/>
              <a:pPr/>
              <a:t>11</a:t>
            </a:fld>
            <a:endParaRPr lang="es-ES"/>
          </a:p>
        </p:txBody>
      </p:sp>
      <p:sp>
        <p:nvSpPr>
          <p:cNvPr id="14338" name="Rectangle 2"/>
          <p:cNvSpPr>
            <a:spLocks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9F7443AB-B629-407F-BC68-A6AEB0CD1E3A}"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BAA5F0F-F638-471C-8896-22DA8DFB7AB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D060117-6DC2-4B59-BCD9-4C886969203B}"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803F326-2F66-4C5C-9143-A7BCA783D020}"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BB67846-DD4A-4A7C-A73B-91829444BE39}"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F0B7177-01A5-46D8-8084-FA7DB6E267CB}"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10FE669-4136-4438-A524-6F0461604E90}"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0284658-18A1-4F67-B6D4-A3994B81FBCB}"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8D03F6D6-6DE3-4A59-AD0C-0C70CAC8EDB3}"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DCFABA3-5566-47AD-B7D9-63564885CD86}"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8F4A97BE-8C59-4A64-8529-F80C6C12CBAE}"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3308694-0D86-4F7C-9488-AD330BD12016}"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file:///C:\Archivos%20de%20programa\Microsoft%20Office\Clipart\corpmm\ThemeSnd\j0074331.mid"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7.xml"/><Relationship Id="rId1" Type="http://schemas.openxmlformats.org/officeDocument/2006/relationships/audio" Target="file:///C:\Archivos%20de%20programa\Microsoft%20Office\Clipart\corpmm\ThemeSnd\j0074311.mid" TargetMode="External"/><Relationship Id="rId5" Type="http://schemas.openxmlformats.org/officeDocument/2006/relationships/image" Target="../media/image3.png"/><Relationship Id="rId4" Type="http://schemas.openxmlformats.org/officeDocument/2006/relationships/image" Target="http://images.google.fr/url?q=http://www.planetarios.com/Incas/34.%2520el%2520mundo%2520seg%25FAn%2520los%2520incas.jpg&amp;sig=__fDcez7hmbG7_XyEvVmTg7unmXsM="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audio" Target="file:///C:\Archivos%20de%20programa\Microsoft%20Office\Clipart\corpmm\ThemeSnd\j0074291.mid" TargetMode="External"/><Relationship Id="rId5" Type="http://schemas.openxmlformats.org/officeDocument/2006/relationships/image" Target="../media/image3.png"/><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audio" Target="file:///C:\Archivos%20de%20programa\Microsoft%20Office\Clipart\Pub60Cor\OCEAN_01.mid" TargetMode="Externa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slideLayout" Target="../slideLayouts/slideLayout7.xml"/><Relationship Id="rId1" Type="http://schemas.openxmlformats.org/officeDocument/2006/relationships/audio" Target="file:///C:\Archivos%20de%20programa\Microsoft%20Office\Clipart\corpmm\ThemeSnd\j0074319.mid" TargetMode="Externa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audio" Target="file:///C:\Archivos%20de%20programa\Microsoft%20Office\Clipart\corpmm\Sounds\j0074262.mid" TargetMode="Externa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file:///C:\Archivos%20de%20programa\Microsoft%20Office\Clipart\corpmm\ThemeSnd\j0074313.mid" TargetMode="Externa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7.xml"/><Relationship Id="rId1" Type="http://schemas.openxmlformats.org/officeDocument/2006/relationships/audio" Target="file:///C:\Archivos%20de%20programa\Microsoft%20Office\Clipart\Pub60Cor\PARNT_03.mid" TargetMode="External"/><Relationship Id="rId5" Type="http://schemas.openxmlformats.org/officeDocument/2006/relationships/image" Target="../media/image3.png"/><Relationship Id="rId4" Type="http://schemas.openxmlformats.org/officeDocument/2006/relationships/image" Target="http://www.ecoportal.net/var/storage/images/contenido/temas_especiales/biodiversidad/cultura_y_poder/incas/66722-2-esl-ES/incas1_medium.jpg" TargetMode="Externa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audio" Target="file:///C:\Archivos%20de%20programa\Microsoft%20Office\Clipart\Pub60Cor\PARNT_09.mid" TargetMode="External"/><Relationship Id="rId6" Type="http://schemas.openxmlformats.org/officeDocument/2006/relationships/image" Target="http://www.joseacontreras.net/dirinter/america/riesgoperu/images/page028.jpg" TargetMode="External"/><Relationship Id="rId5" Type="http://schemas.openxmlformats.org/officeDocument/2006/relationships/image" Target="../media/image9.jpe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7.xml"/><Relationship Id="rId1" Type="http://schemas.openxmlformats.org/officeDocument/2006/relationships/audio" Target="file:///C:\Archivos%20de%20programa\Microsoft%20Office\Clipart\corpmm\ThemeSnd\j0074272.mid" TargetMode="External"/><Relationship Id="rId5" Type="http://schemas.openxmlformats.org/officeDocument/2006/relationships/image" Target="../media/image3.png"/><Relationship Id="rId4" Type="http://schemas.openxmlformats.org/officeDocument/2006/relationships/image" Target="http://www.world-history-today.com/uploads/Incas.jpg" TargetMode="External"/></Relationships>
</file>

<file path=ppt/slides/_rels/slide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Layout" Target="../slideLayouts/slideLayout7.xml"/><Relationship Id="rId1" Type="http://schemas.openxmlformats.org/officeDocument/2006/relationships/audio" Target="file:///C:\Archivos%20de%20programa\Microsoft%20Office\Clipart\corpmm\ThemeSnd\j0074317.mid" TargetMode="External"/><Relationship Id="rId6" Type="http://schemas.openxmlformats.org/officeDocument/2006/relationships/image" Target="../media/image3.png"/><Relationship Id="rId5" Type="http://schemas.openxmlformats.org/officeDocument/2006/relationships/image" Target="http://www.planetarios.com/Incas-dos/polo%20superior%20INCAS%20politica%20y%20vida%20diaria.jpg" TargetMode="Externa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audio" Target="../media/audio4.wav"/></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chemeClr val="accent1"/>
            </a:gs>
            <a:gs pos="100000">
              <a:srgbClr val="66FFFF"/>
            </a:gs>
          </a:gsLst>
          <a:path path="shape">
            <a:fillToRect l="50000" t="50000" r="50000" b="50000"/>
          </a:path>
        </a:gradFill>
        <a:effectLst/>
      </p:bgPr>
    </p:bg>
    <p:spTree>
      <p:nvGrpSpPr>
        <p:cNvPr id="1" name=""/>
        <p:cNvGrpSpPr/>
        <p:nvPr/>
      </p:nvGrpSpPr>
      <p:grpSpPr>
        <a:xfrm>
          <a:off x="0" y="0"/>
          <a:ext cx="0" cy="0"/>
          <a:chOff x="0" y="0"/>
          <a:chExt cx="0" cy="0"/>
        </a:xfrm>
      </p:grpSpPr>
      <p:pic>
        <p:nvPicPr>
          <p:cNvPr id="3074" name="Picture 2" descr="machu"/>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3075" name="Rectangle 3"/>
          <p:cNvSpPr>
            <a:spLocks noChangeArrowheads="1"/>
          </p:cNvSpPr>
          <p:nvPr/>
        </p:nvSpPr>
        <p:spPr bwMode="auto">
          <a:xfrm>
            <a:off x="5638800" y="0"/>
            <a:ext cx="3505200" cy="1387475"/>
          </a:xfrm>
          <a:prstGeom prst="rect">
            <a:avLst/>
          </a:prstGeom>
          <a:noFill/>
          <a:ln w="9525">
            <a:noFill/>
            <a:miter lim="800000"/>
            <a:headEnd/>
            <a:tailEnd/>
          </a:ln>
          <a:effectLst/>
        </p:spPr>
        <p:txBody>
          <a:bodyPr bIns="0">
            <a:spAutoFit/>
          </a:bodyPr>
          <a:lstStyle/>
          <a:p>
            <a:pPr algn="ctr"/>
            <a:r>
              <a:rPr lang="es-ES" sz="8800" b="1">
                <a:solidFill>
                  <a:srgbClr val="008000"/>
                </a:solidFill>
                <a:latin typeface="Snap ITC" pitchFamily="82" charset="0"/>
              </a:rPr>
              <a:t>incas</a:t>
            </a:r>
          </a:p>
        </p:txBody>
      </p:sp>
      <p:pic>
        <p:nvPicPr>
          <p:cNvPr id="3076" name="j0074331.mid">
            <a:hlinkClick r:id="" action="ppaction://media"/>
          </p:cNvPr>
          <p:cNvPicPr>
            <a:picLocks noRot="1" noChangeAspect="1" noChangeArrowheads="1"/>
          </p:cNvPicPr>
          <p:nvPr>
            <a:audioFile r:link="rId1"/>
          </p:nvPr>
        </p:nvPicPr>
        <p:blipFill>
          <a:blip r:embed="rId4" cstate="print"/>
          <a:srcRect/>
          <a:stretch>
            <a:fillRect/>
          </a:stretch>
        </p:blipFill>
        <p:spPr bwMode="auto">
          <a:xfrm>
            <a:off x="4419600" y="3276600"/>
            <a:ext cx="304800" cy="304800"/>
          </a:xfrm>
          <a:prstGeom prst="rect">
            <a:avLst/>
          </a:prstGeom>
          <a:noFill/>
        </p:spPr>
      </p:pic>
    </p:spTree>
  </p:cSld>
  <p:clrMapOvr>
    <a:masterClrMapping/>
  </p:clrMapOvr>
  <p:transition spd="med" advClick="0" advTm="6000">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076"/>
                                        </p:tgtEl>
                                      </p:cBhvr>
                                    </p:cmd>
                                  </p:childTnLst>
                                </p:cTn>
                              </p:par>
                              <p:par>
                                <p:cTn id="7" presetID="16" presetClass="entr" presetSubtype="37" fill="hold" grpId="0" nodeType="withEffect">
                                  <p:stCondLst>
                                    <p:cond delay="1000"/>
                                  </p:stCondLst>
                                  <p:iterate type="lt">
                                    <p:tmPct val="100000"/>
                                  </p:iterate>
                                  <p:childTnLst>
                                    <p:set>
                                      <p:cBhvr>
                                        <p:cTn id="8" dur="1" fill="hold">
                                          <p:stCondLst>
                                            <p:cond delay="0"/>
                                          </p:stCondLst>
                                        </p:cTn>
                                        <p:tgtEl>
                                          <p:spTgt spid="3075"/>
                                        </p:tgtEl>
                                        <p:attrNameLst>
                                          <p:attrName>style.visibility</p:attrName>
                                        </p:attrNameLst>
                                      </p:cBhvr>
                                      <p:to>
                                        <p:strVal val="visible"/>
                                      </p:to>
                                    </p:set>
                                    <p:animEffect transition="in" filter="barn(outVertical)">
                                      <p:cBhvr>
                                        <p:cTn id="9" dur="75"/>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10" fill="hold" display="0">
                  <p:stCondLst>
                    <p:cond delay="indefinite"/>
                  </p:stCondLst>
                  <p:endCondLst>
                    <p:cond evt="onPrev" delay="0">
                      <p:tgtEl>
                        <p:sldTgt/>
                      </p:tgtEl>
                    </p:cond>
                    <p:cond evt="onStopAudio" delay="0">
                      <p:tgtEl>
                        <p:sldTgt/>
                      </p:tgtEl>
                    </p:cond>
                  </p:endCondLst>
                </p:cTn>
                <p:tgtEl>
                  <p:spTgt spid="3076"/>
                </p:tgtEl>
              </p:cMediaNode>
            </p:audio>
          </p:childTnLst>
        </p:cTn>
      </p:par>
    </p:tnLst>
    <p:bldLst>
      <p:bldP spid="3075"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714750" y="2852738"/>
            <a:ext cx="9144000" cy="0"/>
          </a:xfrm>
          <a:prstGeom prst="rect">
            <a:avLst/>
          </a:prstGeom>
          <a:noFill/>
          <a:ln w="9525">
            <a:noFill/>
            <a:miter lim="800000"/>
            <a:headEnd/>
            <a:tailEnd/>
          </a:ln>
          <a:effectLst/>
        </p:spPr>
        <p:txBody>
          <a:bodyPr>
            <a:spAutoFit/>
          </a:bodyPr>
          <a:lstStyle/>
          <a:p>
            <a:endParaRPr lang="es-CL"/>
          </a:p>
        </p:txBody>
      </p:sp>
      <p:pic>
        <p:nvPicPr>
          <p:cNvPr id="11267" name="Picture 3" descr="http://images.google.fr/url?q=http://www.planetarios.com/Incas/34.%2520el%2520mundo%2520seg%25FAn%2520los%2520incas.jpg&amp;sig=__fDcez7hmbG7_XyEvVmTg7unmXsM="/>
          <p:cNvPicPr>
            <a:picLocks noChangeAspect="1" noChangeArrowheads="1"/>
          </p:cNvPicPr>
          <p:nvPr/>
        </p:nvPicPr>
        <p:blipFill>
          <a:blip r:embed="rId3" r:link="rId4" cstate="print"/>
          <a:srcRect/>
          <a:stretch>
            <a:fillRect/>
          </a:stretch>
        </p:blipFill>
        <p:spPr bwMode="auto">
          <a:xfrm>
            <a:off x="0" y="0"/>
            <a:ext cx="9144000" cy="6858000"/>
          </a:xfrm>
          <a:prstGeom prst="rect">
            <a:avLst/>
          </a:prstGeom>
          <a:noFill/>
        </p:spPr>
      </p:pic>
      <p:pic>
        <p:nvPicPr>
          <p:cNvPr id="11268" name="j0074311.mid">
            <a:hlinkClick r:id="" action="ppaction://media"/>
          </p:cNvPr>
          <p:cNvPicPr>
            <a:picLocks noRot="1" noChangeAspect="1" noChangeArrowheads="1"/>
          </p:cNvPicPr>
          <p:nvPr>
            <a:audioFile r:link="rId1"/>
          </p:nvPr>
        </p:nvPicPr>
        <p:blipFill>
          <a:blip r:embed="rId5" cstate="print"/>
          <a:srcRect/>
          <a:stretch>
            <a:fillRect/>
          </a:stretch>
        </p:blipFill>
        <p:spPr bwMode="auto">
          <a:xfrm>
            <a:off x="4419600" y="3276600"/>
            <a:ext cx="304800" cy="304800"/>
          </a:xfrm>
          <a:prstGeom prst="rect">
            <a:avLst/>
          </a:prstGeom>
          <a:noFill/>
        </p:spPr>
      </p:pic>
      <p:pic>
        <p:nvPicPr>
          <p:cNvPr id="11269" name="j0074311.mid">
            <a:hlinkClick r:id="" action="ppaction://media"/>
          </p:cNvPr>
          <p:cNvPicPr>
            <a:picLocks noRot="1" noChangeAspect="1" noChangeArrowheads="1"/>
          </p:cNvPicPr>
          <p:nvPr>
            <a:audioFile r:link="rId1"/>
          </p:nvPr>
        </p:nvPicPr>
        <p:blipFill>
          <a:blip r:embed="rId5" cstate="print"/>
          <a:srcRect/>
          <a:stretch>
            <a:fillRect/>
          </a:stretch>
        </p:blipFill>
        <p:spPr bwMode="auto">
          <a:xfrm>
            <a:off x="10896600" y="2514600"/>
            <a:ext cx="304800" cy="304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1268"/>
                                        </p:tgtEl>
                                      </p:cBhvr>
                                    </p:cmd>
                                  </p:childTnLst>
                                </p:cTn>
                              </p:par>
                            </p:childTnLst>
                          </p:cTn>
                        </p:par>
                        <p:par>
                          <p:cTn id="7" fill="hold">
                            <p:stCondLst>
                              <p:cond delay="0"/>
                            </p:stCondLst>
                            <p:childTnLst>
                              <p:par>
                                <p:cTn id="8" presetID="1" presetClass="mediacall" presetSubtype="0" fill="hold" nodeType="afterEffect">
                                  <p:stCondLst>
                                    <p:cond delay="0"/>
                                  </p:stCondLst>
                                  <p:childTnLst>
                                    <p:cmd type="call" cmd="playFrom(0.0)">
                                      <p:cBhvr>
                                        <p:cTn id="9" dur="1" fill="hold"/>
                                        <p:tgtEl>
                                          <p:spTgt spid="1126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10" fill="hold" display="0">
                  <p:stCondLst>
                    <p:cond delay="indefinite"/>
                  </p:stCondLst>
                  <p:endCondLst>
                    <p:cond evt="onPrev" delay="0">
                      <p:tgtEl>
                        <p:sldTgt/>
                      </p:tgtEl>
                    </p:cond>
                    <p:cond evt="onStopAudio" delay="0">
                      <p:tgtEl>
                        <p:sldTgt/>
                      </p:tgtEl>
                    </p:cond>
                  </p:endCondLst>
                </p:cTn>
                <p:tgtEl>
                  <p:spTgt spid="11268"/>
                </p:tgtEl>
              </p:cMediaNode>
            </p:audio>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11269"/>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D4A8"/>
            </a:gs>
            <a:gs pos="25000">
              <a:srgbClr val="21D6E0"/>
            </a:gs>
            <a:gs pos="75000">
              <a:srgbClr val="0087E6"/>
            </a:gs>
            <a:gs pos="100000">
              <a:srgbClr val="005CBF"/>
            </a:gs>
          </a:gsLst>
          <a:lin ang="5400000" scaled="1"/>
        </a:gradFill>
        <a:effectLst/>
      </p:bgPr>
    </p:bg>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1600200"/>
            <a:ext cx="9144000" cy="519113"/>
          </a:xfrm>
          <a:prstGeom prst="rect">
            <a:avLst/>
          </a:prstGeom>
          <a:noFill/>
          <a:ln w="9525">
            <a:noFill/>
            <a:miter lim="800000"/>
            <a:headEnd/>
            <a:tailEnd/>
          </a:ln>
          <a:effectLst/>
        </p:spPr>
        <p:txBody>
          <a:bodyPr>
            <a:spAutoFit/>
          </a:bodyPr>
          <a:lstStyle/>
          <a:p>
            <a:r>
              <a:rPr lang="es-ES" sz="2800">
                <a:solidFill>
                  <a:srgbClr val="FF0000"/>
                </a:solidFill>
                <a:cs typeface="Times New Roman" pitchFamily="18" charset="0"/>
              </a:rPr>
              <a:t>                                            </a:t>
            </a:r>
            <a:endParaRPr lang="es-ES" sz="3200">
              <a:solidFill>
                <a:srgbClr val="BC0000"/>
              </a:solidFill>
            </a:endParaRPr>
          </a:p>
        </p:txBody>
      </p:sp>
      <p:sp>
        <p:nvSpPr>
          <p:cNvPr id="12291" name="Rectangle 3"/>
          <p:cNvSpPr>
            <a:spLocks noChangeArrowheads="1"/>
          </p:cNvSpPr>
          <p:nvPr/>
        </p:nvSpPr>
        <p:spPr bwMode="auto">
          <a:xfrm>
            <a:off x="0" y="2492375"/>
            <a:ext cx="9144000" cy="2654300"/>
          </a:xfrm>
          <a:prstGeom prst="rect">
            <a:avLst/>
          </a:prstGeom>
          <a:noFill/>
          <a:ln w="9525">
            <a:noFill/>
            <a:miter lim="800000"/>
            <a:headEnd/>
            <a:tailEnd/>
          </a:ln>
          <a:effectLst/>
        </p:spPr>
        <p:txBody>
          <a:bodyPr>
            <a:spAutoFit/>
          </a:bodyPr>
          <a:lstStyle/>
          <a:p>
            <a:r>
              <a:rPr lang="es-ES" sz="2800">
                <a:cs typeface="Times New Roman" pitchFamily="18" charset="0"/>
              </a:rPr>
              <a:t>   La máxima autoridad  de ellos era  el emperador llamado  Inca. El emperador representaba al dios Sol. El Inca vivía en el palacio de  Cuzco, la</a:t>
            </a:r>
            <a:r>
              <a:rPr lang="es-ES" sz="1200">
                <a:cs typeface="Times New Roman" pitchFamily="18" charset="0"/>
              </a:rPr>
              <a:t> </a:t>
            </a:r>
            <a:r>
              <a:rPr lang="es-ES" sz="2800">
                <a:cs typeface="Times New Roman" pitchFamily="18" charset="0"/>
              </a:rPr>
              <a:t>capital. Él estaba casado con su hermana. El Inca se vestía con un tocado llamado llante y llevaba consigo </a:t>
            </a:r>
            <a:r>
              <a:rPr lang="es-ES" sz="1200">
                <a:cs typeface="Times New Roman" pitchFamily="18" charset="0"/>
              </a:rPr>
              <a:t> </a:t>
            </a:r>
            <a:r>
              <a:rPr lang="es-ES" sz="2800">
                <a:cs typeface="Times New Roman" pitchFamily="18" charset="0"/>
              </a:rPr>
              <a:t>un centro de</a:t>
            </a:r>
            <a:r>
              <a:rPr lang="es-ES" sz="1200">
                <a:cs typeface="Times New Roman" pitchFamily="18" charset="0"/>
              </a:rPr>
              <a:t> </a:t>
            </a:r>
            <a:r>
              <a:rPr lang="es-ES" sz="2800">
                <a:cs typeface="Times New Roman" pitchFamily="18" charset="0"/>
              </a:rPr>
              <a:t>oro.</a:t>
            </a:r>
          </a:p>
          <a:p>
            <a:pPr eaLnBrk="0" hangingPunct="0"/>
            <a:endParaRPr lang="es-ES" sz="2800"/>
          </a:p>
        </p:txBody>
      </p:sp>
      <p:pic>
        <p:nvPicPr>
          <p:cNvPr id="12292" name="Picture 4" descr="incaviracocha"/>
          <p:cNvPicPr>
            <a:picLocks noChangeAspect="1" noChangeArrowheads="1"/>
          </p:cNvPicPr>
          <p:nvPr/>
        </p:nvPicPr>
        <p:blipFill>
          <a:blip r:embed="rId4" cstate="print"/>
          <a:srcRect/>
          <a:stretch>
            <a:fillRect/>
          </a:stretch>
        </p:blipFill>
        <p:spPr bwMode="auto">
          <a:xfrm>
            <a:off x="3995738" y="4508500"/>
            <a:ext cx="2000250" cy="2209800"/>
          </a:xfrm>
          <a:prstGeom prst="rect">
            <a:avLst/>
          </a:prstGeom>
          <a:noFill/>
        </p:spPr>
      </p:pic>
      <p:sp>
        <p:nvSpPr>
          <p:cNvPr id="12293" name="WordArt 5"/>
          <p:cNvSpPr>
            <a:spLocks noChangeArrowheads="1" noChangeShapeType="1" noTextEdit="1"/>
          </p:cNvSpPr>
          <p:nvPr/>
        </p:nvSpPr>
        <p:spPr bwMode="auto">
          <a:xfrm>
            <a:off x="2057400" y="457200"/>
            <a:ext cx="5476875" cy="1752600"/>
          </a:xfrm>
          <a:prstGeom prst="rect">
            <a:avLst/>
          </a:prstGeom>
        </p:spPr>
        <p:txBody>
          <a:bodyPr wrap="none" fromWordArt="1">
            <a:prstTxWarp prst="textDoubleWave1">
              <a:avLst>
                <a:gd name="adj1" fmla="val 6500"/>
                <a:gd name="adj2" fmla="val 0"/>
              </a:avLst>
            </a:prstTxWarp>
          </a:bodyPr>
          <a:lstStyle/>
          <a:p>
            <a:pPr algn="ctr"/>
            <a:r>
              <a:rPr lang="es-CL" sz="3600" kern="10" spc="-360">
                <a:ln w="12700">
                  <a:solidFill>
                    <a:srgbClr val="000099"/>
                  </a:solidFill>
                  <a:round/>
                  <a:headEnd/>
                  <a:tailEnd/>
                </a:ln>
                <a:solidFill>
                  <a:srgbClr val="33CCFF"/>
                </a:solidFill>
                <a:effectLst>
                  <a:outerShdw dist="125724" dir="18900000" algn="ctr" rotWithShape="0">
                    <a:srgbClr val="000099"/>
                  </a:outerShdw>
                </a:effectLst>
                <a:latin typeface="Impact"/>
              </a:rPr>
              <a:t>La maxíma autoridad</a:t>
            </a:r>
          </a:p>
        </p:txBody>
      </p:sp>
      <p:pic>
        <p:nvPicPr>
          <p:cNvPr id="12294" name="j0074291.mid">
            <a:hlinkClick r:id="" action="ppaction://media"/>
          </p:cNvPr>
          <p:cNvPicPr>
            <a:picLocks noRot="1" noChangeAspect="1" noChangeArrowheads="1"/>
          </p:cNvPicPr>
          <p:nvPr>
            <a:audioFile r:link="rId1"/>
          </p:nvPr>
        </p:nvPicPr>
        <p:blipFill>
          <a:blip r:embed="rId5" cstate="print"/>
          <a:srcRect/>
          <a:stretch>
            <a:fillRect/>
          </a:stretch>
        </p:blipFill>
        <p:spPr bwMode="auto">
          <a:xfrm>
            <a:off x="0" y="0"/>
            <a:ext cx="304800" cy="304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229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7" fill="hold" display="0">
                  <p:stCondLst>
                    <p:cond delay="indefinite"/>
                  </p:stCondLst>
                  <p:endCondLst>
                    <p:cond evt="onNext" delay="0">
                      <p:tgtEl>
                        <p:sldTgt/>
                      </p:tgtEl>
                    </p:cond>
                    <p:cond evt="onPrev" delay="0">
                      <p:tgtEl>
                        <p:sldTgt/>
                      </p:tgtEl>
                    </p:cond>
                    <p:cond evt="onStopAudio" delay="0">
                      <p:tgtEl>
                        <p:sldTgt/>
                      </p:tgtEl>
                    </p:cond>
                  </p:endCondLst>
                </p:cTn>
                <p:tgtEl>
                  <p:spTgt spid="12294"/>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CCCCFF"/>
            </a:gs>
            <a:gs pos="17999">
              <a:srgbClr val="99CCFF"/>
            </a:gs>
            <a:gs pos="39000">
              <a:srgbClr val="CC99FF"/>
            </a:gs>
            <a:gs pos="64000">
              <a:srgbClr val="9966FF"/>
            </a:gs>
            <a:gs pos="82001">
              <a:srgbClr val="99CCFF"/>
            </a:gs>
            <a:gs pos="100000">
              <a:srgbClr val="CCCCFF"/>
            </a:gs>
          </a:gsLst>
          <a:path path="shape">
            <a:fillToRect l="50000" t="50000" r="50000" b="50000"/>
          </a:path>
        </a:gradFill>
        <a:effectLst/>
      </p:bgPr>
    </p:bg>
    <p:spTree>
      <p:nvGrpSpPr>
        <p:cNvPr id="1" name=""/>
        <p:cNvGrpSpPr/>
        <p:nvPr/>
      </p:nvGrpSpPr>
      <p:grpSpPr>
        <a:xfrm>
          <a:off x="0" y="0"/>
          <a:ext cx="0" cy="0"/>
          <a:chOff x="0" y="0"/>
          <a:chExt cx="0" cy="0"/>
        </a:xfrm>
      </p:grpSpPr>
      <p:sp>
        <p:nvSpPr>
          <p:cNvPr id="15362" name="WordArt 2"/>
          <p:cNvSpPr>
            <a:spLocks noChangeArrowheads="1" noChangeShapeType="1" noTextEdit="1"/>
          </p:cNvSpPr>
          <p:nvPr/>
        </p:nvSpPr>
        <p:spPr bwMode="auto">
          <a:xfrm>
            <a:off x="838200" y="0"/>
            <a:ext cx="7620000" cy="1143000"/>
          </a:xfrm>
          <a:prstGeom prst="rect">
            <a:avLst/>
          </a:prstGeom>
        </p:spPr>
        <p:txBody>
          <a:bodyPr wrap="none" fromWordArt="1">
            <a:prstTxWarp prst="textPlain">
              <a:avLst>
                <a:gd name="adj" fmla="val 50000"/>
              </a:avLst>
            </a:prstTxWarp>
          </a:bodyPr>
          <a:lstStyle/>
          <a:p>
            <a:pPr algn="ctr"/>
            <a:r>
              <a:rPr lang="es-CL" sz="40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Snap ITC"/>
              </a:rPr>
              <a:t>¿Cómo se vestían</a:t>
            </a:r>
          </a:p>
        </p:txBody>
      </p:sp>
      <p:pic>
        <p:nvPicPr>
          <p:cNvPr id="15363" name="Picture 3" descr="inca y si vestimenta"/>
          <p:cNvPicPr>
            <a:picLocks noChangeAspect="1" noChangeArrowheads="1"/>
          </p:cNvPicPr>
          <p:nvPr/>
        </p:nvPicPr>
        <p:blipFill>
          <a:blip r:embed="rId3" cstate="print"/>
          <a:srcRect/>
          <a:stretch>
            <a:fillRect/>
          </a:stretch>
        </p:blipFill>
        <p:spPr bwMode="auto">
          <a:xfrm>
            <a:off x="6629400" y="2895600"/>
            <a:ext cx="2514600" cy="3962400"/>
          </a:xfrm>
          <a:prstGeom prst="rect">
            <a:avLst/>
          </a:prstGeom>
          <a:noFill/>
        </p:spPr>
      </p:pic>
      <p:sp>
        <p:nvSpPr>
          <p:cNvPr id="15364" name="Text Box 4"/>
          <p:cNvSpPr txBox="1">
            <a:spLocks noChangeArrowheads="1"/>
          </p:cNvSpPr>
          <p:nvPr/>
        </p:nvSpPr>
        <p:spPr bwMode="auto">
          <a:xfrm>
            <a:off x="1524000" y="1524000"/>
            <a:ext cx="5029200" cy="4108450"/>
          </a:xfrm>
          <a:prstGeom prst="rect">
            <a:avLst/>
          </a:prstGeom>
          <a:noFill/>
          <a:ln w="9525">
            <a:noFill/>
            <a:miter lim="800000"/>
            <a:headEnd/>
            <a:tailEnd/>
          </a:ln>
          <a:effectLst/>
        </p:spPr>
        <p:txBody>
          <a:bodyPr>
            <a:spAutoFit/>
          </a:bodyPr>
          <a:lstStyle/>
          <a:p>
            <a:pPr>
              <a:spcBef>
                <a:spcPct val="50000"/>
              </a:spcBef>
            </a:pPr>
            <a:r>
              <a:rPr lang="es-ES">
                <a:solidFill>
                  <a:srgbClr val="FFFFFF"/>
                </a:solidFill>
              </a:rPr>
              <a:t>La vestimenta de los Incas era muy sencilla. </a:t>
            </a:r>
          </a:p>
          <a:p>
            <a:pPr>
              <a:spcBef>
                <a:spcPct val="50000"/>
              </a:spcBef>
            </a:pPr>
            <a:r>
              <a:rPr lang="es-ES">
                <a:solidFill>
                  <a:srgbClr val="FFFFFF"/>
                </a:solidFill>
              </a:rPr>
              <a:t>Las mujeres usaban un vestido largo, atado a la cintura  por una faja, se ponían  un manto en el hombro y sandalias u ojotas. </a:t>
            </a:r>
          </a:p>
          <a:p>
            <a:pPr>
              <a:spcBef>
                <a:spcPct val="50000"/>
              </a:spcBef>
            </a:pPr>
            <a:r>
              <a:rPr lang="es-ES">
                <a:solidFill>
                  <a:srgbClr val="FFFFFF"/>
                </a:solidFill>
              </a:rPr>
              <a:t>Los hombres vestían con un taparrabo , una túnica sin mangas llamada uncu, un manto y sandalias similares a las de las mujeres.    </a:t>
            </a:r>
          </a:p>
        </p:txBody>
      </p:sp>
      <p:pic>
        <p:nvPicPr>
          <p:cNvPr id="15365" name="OCEAN_01.mid">
            <a:hlinkClick r:id="" action="ppaction://media"/>
          </p:cNvPr>
          <p:cNvPicPr>
            <a:picLocks noRot="1" noChangeAspect="1" noChangeArrowheads="1"/>
          </p:cNvPicPr>
          <p:nvPr>
            <a:audioFile r:link="rId1"/>
          </p:nvPr>
        </p:nvPicPr>
        <p:blipFill>
          <a:blip r:embed="rId4" cstate="print"/>
          <a:srcRect/>
          <a:stretch>
            <a:fillRect/>
          </a:stretch>
        </p:blipFill>
        <p:spPr bwMode="auto">
          <a:xfrm>
            <a:off x="6477000" y="2286000"/>
            <a:ext cx="304800" cy="304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43136" fill="hold"/>
                                        <p:tgtEl>
                                          <p:spTgt spid="1536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7" fill="hold" display="0">
                  <p:stCondLst>
                    <p:cond delay="indefinite"/>
                  </p:stCondLst>
                  <p:endCondLst>
                    <p:cond evt="onNext" delay="0">
                      <p:tgtEl>
                        <p:sldTgt/>
                      </p:tgtEl>
                    </p:cond>
                    <p:cond evt="onPrev" delay="0">
                      <p:tgtEl>
                        <p:sldTgt/>
                      </p:tgtEl>
                    </p:cond>
                    <p:cond evt="onStopAudio" delay="0">
                      <p:tgtEl>
                        <p:sldTgt/>
                      </p:tgtEl>
                    </p:cond>
                  </p:endCondLst>
                </p:cTn>
                <p:tgtEl>
                  <p:spTgt spid="15365"/>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0000"/>
            </a:gs>
            <a:gs pos="100000">
              <a:srgbClr val="FF9933"/>
            </a:gs>
          </a:gsLst>
          <a:path path="shape">
            <a:fillToRect l="50000" t="50000" r="50000" b="50000"/>
          </a:path>
        </a:gradFill>
        <a:effectLst/>
      </p:bgPr>
    </p:bg>
    <p:spTree>
      <p:nvGrpSpPr>
        <p:cNvPr id="1" name=""/>
        <p:cNvGrpSpPr/>
        <p:nvPr/>
      </p:nvGrpSpPr>
      <p:grpSpPr>
        <a:xfrm>
          <a:off x="0" y="0"/>
          <a:ext cx="0" cy="0"/>
          <a:chOff x="0" y="0"/>
          <a:chExt cx="0" cy="0"/>
        </a:xfrm>
      </p:grpSpPr>
      <p:sp>
        <p:nvSpPr>
          <p:cNvPr id="16386" name="WordArt 2"/>
          <p:cNvSpPr>
            <a:spLocks noChangeArrowheads="1" noChangeShapeType="1" noTextEdit="1"/>
          </p:cNvSpPr>
          <p:nvPr/>
        </p:nvSpPr>
        <p:spPr bwMode="auto">
          <a:xfrm>
            <a:off x="1447800" y="0"/>
            <a:ext cx="5562600" cy="1752600"/>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s-CL" sz="3600" kern="10">
                <a:ln w="9525">
                  <a:round/>
                  <a:headEnd/>
                  <a:tailEnd/>
                </a:ln>
                <a:gradFill rotWithShape="0">
                  <a:gsLst>
                    <a:gs pos="0">
                      <a:srgbClr val="FFE701"/>
                    </a:gs>
                    <a:gs pos="100000">
                      <a:srgbClr val="FE3E02"/>
                    </a:gs>
                  </a:gsLst>
                  <a:lin ang="5400000" scaled="1"/>
                </a:gradFill>
                <a:latin typeface="Snap ITC"/>
              </a:rPr>
              <a:t>Ceremonias</a:t>
            </a:r>
          </a:p>
        </p:txBody>
      </p:sp>
      <p:sp>
        <p:nvSpPr>
          <p:cNvPr id="16387" name="Rectangle 3"/>
          <p:cNvSpPr>
            <a:spLocks noChangeArrowheads="1"/>
          </p:cNvSpPr>
          <p:nvPr/>
        </p:nvSpPr>
        <p:spPr bwMode="auto">
          <a:xfrm>
            <a:off x="0" y="1752600"/>
            <a:ext cx="9144000" cy="1738313"/>
          </a:xfrm>
          <a:prstGeom prst="rect">
            <a:avLst/>
          </a:prstGeom>
          <a:noFill/>
          <a:ln w="9525">
            <a:noFill/>
            <a:miter lim="800000"/>
            <a:headEnd/>
            <a:tailEnd/>
          </a:ln>
          <a:effectLst/>
        </p:spPr>
        <p:txBody>
          <a:bodyPr>
            <a:spAutoFit/>
          </a:bodyPr>
          <a:lstStyle/>
          <a:p>
            <a:r>
              <a:rPr lang="es-ES" sz="1200">
                <a:cs typeface="Times New Roman" pitchFamily="18" charset="0"/>
              </a:rPr>
              <a:t>    </a:t>
            </a:r>
            <a:r>
              <a:rPr lang="es-ES" sz="2800">
                <a:cs typeface="Times New Roman" pitchFamily="18" charset="0"/>
              </a:rPr>
              <a:t>Sus ceremonias eran al aire libre .El templo más importantes era Coricancha  o templo del sol. Cuando la ceremonia comenzaba el único</a:t>
            </a:r>
            <a:r>
              <a:rPr lang="es-ES" sz="1200">
                <a:cs typeface="Times New Roman" pitchFamily="18" charset="0"/>
              </a:rPr>
              <a:t> </a:t>
            </a:r>
            <a:r>
              <a:rPr lang="es-ES" sz="2800">
                <a:cs typeface="Times New Roman" pitchFamily="18" charset="0"/>
              </a:rPr>
              <a:t>que podía entrar era el sacerdote</a:t>
            </a:r>
            <a:r>
              <a:rPr lang="es-ES" sz="1200">
                <a:cs typeface="Times New Roman" pitchFamily="18" charset="0"/>
              </a:rPr>
              <a:t>.    </a:t>
            </a:r>
          </a:p>
          <a:p>
            <a:pPr eaLnBrk="0" hangingPunct="0"/>
            <a:endParaRPr lang="es-ES"/>
          </a:p>
        </p:txBody>
      </p:sp>
      <p:pic>
        <p:nvPicPr>
          <p:cNvPr id="16388" name="Picture 4" descr="fotointif"/>
          <p:cNvPicPr>
            <a:picLocks noChangeAspect="1" noChangeArrowheads="1"/>
          </p:cNvPicPr>
          <p:nvPr/>
        </p:nvPicPr>
        <p:blipFill>
          <a:blip r:embed="rId3" cstate="print"/>
          <a:srcRect/>
          <a:stretch>
            <a:fillRect/>
          </a:stretch>
        </p:blipFill>
        <p:spPr bwMode="auto">
          <a:xfrm>
            <a:off x="304800" y="3124200"/>
            <a:ext cx="7429500" cy="3505200"/>
          </a:xfrm>
          <a:prstGeom prst="rect">
            <a:avLst/>
          </a:prstGeom>
          <a:noFill/>
        </p:spPr>
      </p:pic>
      <p:pic>
        <p:nvPicPr>
          <p:cNvPr id="16389" name="j0074319.mid">
            <a:hlinkClick r:id="" action="ppaction://media"/>
          </p:cNvPr>
          <p:cNvPicPr>
            <a:picLocks noRot="1" noChangeAspect="1" noChangeArrowheads="1"/>
          </p:cNvPicPr>
          <p:nvPr>
            <a:audioFile r:link="rId1"/>
          </p:nvPr>
        </p:nvPicPr>
        <p:blipFill>
          <a:blip r:embed="rId4" cstate="print"/>
          <a:srcRect/>
          <a:stretch>
            <a:fillRect/>
          </a:stretch>
        </p:blipFill>
        <p:spPr bwMode="auto">
          <a:xfrm>
            <a:off x="8839200" y="0"/>
            <a:ext cx="304800" cy="304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638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7" fill="hold" display="0">
                  <p:stCondLst>
                    <p:cond delay="indefinite"/>
                  </p:stCondLst>
                  <p:endCondLst>
                    <p:cond evt="onNext" delay="0">
                      <p:tgtEl>
                        <p:sldTgt/>
                      </p:tgtEl>
                    </p:cond>
                    <p:cond evt="onPrev" delay="0">
                      <p:tgtEl>
                        <p:sldTgt/>
                      </p:tgtEl>
                    </p:cond>
                    <p:cond evt="onStopAudio" delay="0">
                      <p:tgtEl>
                        <p:sldTgt/>
                      </p:tgtEl>
                    </p:cond>
                  </p:endCondLst>
                </p:cTn>
                <p:tgtEl>
                  <p:spTgt spid="16389"/>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652120" y="2852936"/>
            <a:ext cx="3491880" cy="1143000"/>
          </a:xfrm>
        </p:spPr>
        <p:txBody>
          <a:bodyPr/>
          <a:lstStyle/>
          <a:p>
            <a:r>
              <a:rPr lang="es-CL" dirty="0" smtClean="0"/>
              <a:t>Los quipus</a:t>
            </a:r>
            <a:endParaRPr lang="es-CL" dirty="0"/>
          </a:p>
        </p:txBody>
      </p:sp>
      <p:sp>
        <p:nvSpPr>
          <p:cNvPr id="3" name="2 Marcador de contenido"/>
          <p:cNvSpPr>
            <a:spLocks noGrp="1"/>
          </p:cNvSpPr>
          <p:nvPr>
            <p:ph idx="1"/>
          </p:nvPr>
        </p:nvSpPr>
        <p:spPr>
          <a:xfrm>
            <a:off x="179512" y="548680"/>
            <a:ext cx="3240360" cy="4114800"/>
          </a:xfrm>
        </p:spPr>
        <p:txBody>
          <a:bodyPr>
            <a:normAutofit fontScale="85000" lnSpcReduction="10000"/>
          </a:bodyPr>
          <a:lstStyle/>
          <a:p>
            <a:r>
              <a:rPr lang="es-CL" sz="1800" dirty="0" smtClean="0"/>
              <a:t>Los quipus formaban un sistema mnemotécnico mediante el cual se registraba la información necesaria. Podía tratarse de noticias censales, de montos de productos y de subsistencias conservadas en los depósitos estatales. Los cronistas mencionan también quipus con noticias históricas pero no se ha descubierto aún como funcionaban. En el Incario, personal especializado manejaba las cuerdas y el quipucamayo mayor tenía a su cargo las cuerdas de toda una región o </a:t>
            </a:r>
            <a:r>
              <a:rPr lang="es-CL" sz="1800" dirty="0" err="1" smtClean="0"/>
              <a:t>suyu</a:t>
            </a:r>
            <a:r>
              <a:rPr lang="es-CL" sz="1800" dirty="0" smtClean="0"/>
              <a:t>. </a:t>
            </a:r>
            <a:br>
              <a:rPr lang="es-CL" sz="1800" dirty="0" smtClean="0"/>
            </a:br>
            <a:r>
              <a:rPr lang="es-CL" sz="1800" dirty="0" smtClean="0"/>
              <a:t/>
            </a:r>
            <a:br>
              <a:rPr lang="es-CL" sz="1800" dirty="0" smtClean="0"/>
            </a:br>
            <a:endParaRPr lang="es-CL" sz="1800" dirty="0"/>
          </a:p>
        </p:txBody>
      </p:sp>
      <p:pic>
        <p:nvPicPr>
          <p:cNvPr id="17410" name="Picture 2" descr="http://2.bp.blogspot.com/_taF7iAlE-Qo/TNCOLzIUvwI/AAAAAAAAA-g/iqoCURZpFtY/s1600/20070717klphisuni_162_Ies_SCO.jpg"/>
          <p:cNvPicPr>
            <a:picLocks noChangeAspect="1" noChangeArrowheads="1"/>
          </p:cNvPicPr>
          <p:nvPr/>
        </p:nvPicPr>
        <p:blipFill>
          <a:blip r:embed="rId2" cstate="print"/>
          <a:srcRect/>
          <a:stretch>
            <a:fillRect/>
          </a:stretch>
        </p:blipFill>
        <p:spPr bwMode="auto">
          <a:xfrm>
            <a:off x="6600825" y="0"/>
            <a:ext cx="2543175" cy="2847976"/>
          </a:xfrm>
          <a:prstGeom prst="rect">
            <a:avLst/>
          </a:prstGeom>
          <a:noFill/>
        </p:spPr>
      </p:pic>
      <p:pic>
        <p:nvPicPr>
          <p:cNvPr id="17414" name="Picture 6" descr="http://www.proel.org/img/alfabetos/quipu2.gif"/>
          <p:cNvPicPr>
            <a:picLocks noChangeAspect="1" noChangeArrowheads="1"/>
          </p:cNvPicPr>
          <p:nvPr/>
        </p:nvPicPr>
        <p:blipFill>
          <a:blip r:embed="rId3" cstate="print"/>
          <a:srcRect/>
          <a:stretch>
            <a:fillRect/>
          </a:stretch>
        </p:blipFill>
        <p:spPr bwMode="auto">
          <a:xfrm>
            <a:off x="3347864" y="0"/>
            <a:ext cx="2669153" cy="4941168"/>
          </a:xfrm>
          <a:prstGeom prst="rect">
            <a:avLst/>
          </a:prstGeom>
          <a:noFill/>
        </p:spPr>
      </p:pic>
      <p:pic>
        <p:nvPicPr>
          <p:cNvPr id="17412" name="Picture 4" descr="http://www.geschichteinchronologie.ch/am-S/peru/gs/Campos/05_Incas-Inkas-d/033-quipus-knuepfschnuere-farbenbeispiel.jpg"/>
          <p:cNvPicPr>
            <a:picLocks noChangeAspect="1" noChangeArrowheads="1"/>
          </p:cNvPicPr>
          <p:nvPr/>
        </p:nvPicPr>
        <p:blipFill>
          <a:blip r:embed="rId4" cstate="print"/>
          <a:srcRect/>
          <a:stretch>
            <a:fillRect/>
          </a:stretch>
        </p:blipFill>
        <p:spPr bwMode="auto">
          <a:xfrm>
            <a:off x="5010150" y="4010024"/>
            <a:ext cx="4133850" cy="284797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0082"/>
            </a:gs>
            <a:gs pos="30000">
              <a:srgbClr val="66008F"/>
            </a:gs>
            <a:gs pos="64999">
              <a:srgbClr val="BA0066"/>
            </a:gs>
            <a:gs pos="89999">
              <a:srgbClr val="FF0000"/>
            </a:gs>
            <a:gs pos="100000">
              <a:srgbClr val="FF8200"/>
            </a:gs>
          </a:gsLst>
          <a:lin ang="2700000" scaled="1"/>
        </a:gra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95536" y="1340768"/>
            <a:ext cx="4678288" cy="3247043"/>
          </a:xfrm>
          <a:prstGeom prst="rect">
            <a:avLst/>
          </a:prstGeom>
          <a:noFill/>
          <a:ln w="9525">
            <a:noFill/>
            <a:miter lim="800000"/>
            <a:headEnd/>
            <a:tailEnd/>
          </a:ln>
          <a:effectLst/>
        </p:spPr>
        <p:txBody>
          <a:bodyPr wrap="square" bIns="0">
            <a:spAutoFit/>
          </a:bodyPr>
          <a:lstStyle/>
          <a:p>
            <a:pPr algn="ctr"/>
            <a:r>
              <a:rPr lang="es-ES" sz="3200" b="1" dirty="0">
                <a:solidFill>
                  <a:schemeClr val="bg1"/>
                </a:solidFill>
                <a:latin typeface="Snap ITC" pitchFamily="82" charset="0"/>
              </a:rPr>
              <a:t>¿Cómo se gobernaba?</a:t>
            </a:r>
            <a:r>
              <a:rPr lang="es-ES" sz="3200" b="1" dirty="0">
                <a:solidFill>
                  <a:schemeClr val="bg1"/>
                </a:solidFill>
                <a:latin typeface="Snap ITC" pitchFamily="82" charset="0"/>
                <a:cs typeface="Times New Roman" pitchFamily="18" charset="0"/>
              </a:rPr>
              <a:t> </a:t>
            </a:r>
            <a:endParaRPr lang="es-ES" sz="3200" dirty="0">
              <a:solidFill>
                <a:schemeClr val="bg1"/>
              </a:solidFill>
              <a:latin typeface="Snap ITC" pitchFamily="82" charset="0"/>
              <a:cs typeface="Times New Roman" pitchFamily="18" charset="0"/>
            </a:endParaRPr>
          </a:p>
          <a:p>
            <a:pPr eaLnBrk="0" hangingPunct="0"/>
            <a:r>
              <a:rPr lang="es-ES" dirty="0">
                <a:solidFill>
                  <a:schemeClr val="bg1"/>
                </a:solidFill>
                <a:cs typeface="Times New Roman" pitchFamily="18" charset="0"/>
              </a:rPr>
              <a:t>El imperio incaico estaba gobernado por el Inca, que habitaba en su capital. </a:t>
            </a:r>
          </a:p>
          <a:p>
            <a:pPr eaLnBrk="0" hangingPunct="0"/>
            <a:r>
              <a:rPr lang="es-ES" dirty="0">
                <a:solidFill>
                  <a:schemeClr val="bg1"/>
                </a:solidFill>
                <a:cs typeface="Times New Roman" pitchFamily="18" charset="0"/>
              </a:rPr>
              <a:t>El inca era considerado el representante del dios del sol en la tierra que tenía poderes absolutos. </a:t>
            </a:r>
            <a:endParaRPr lang="es-ES" dirty="0">
              <a:solidFill>
                <a:schemeClr val="bg1"/>
              </a:solidFill>
            </a:endParaRPr>
          </a:p>
        </p:txBody>
      </p:sp>
      <p:pic>
        <p:nvPicPr>
          <p:cNvPr id="4099" name="j0074262.mid">
            <a:hlinkClick r:id="" action="ppaction://media"/>
          </p:cNvPr>
          <p:cNvPicPr>
            <a:picLocks noRot="1" noChangeAspect="1" noChangeArrowheads="1"/>
          </p:cNvPicPr>
          <p:nvPr>
            <a:audioFile r:link="rId1"/>
          </p:nvPr>
        </p:nvPicPr>
        <p:blipFill>
          <a:blip r:embed="rId3" cstate="print"/>
          <a:srcRect/>
          <a:stretch>
            <a:fillRect/>
          </a:stretch>
        </p:blipFill>
        <p:spPr bwMode="auto">
          <a:xfrm>
            <a:off x="4267200" y="4800600"/>
            <a:ext cx="304800" cy="304800"/>
          </a:xfrm>
          <a:prstGeom prst="rect">
            <a:avLst/>
          </a:prstGeom>
          <a:noFill/>
        </p:spPr>
      </p:pic>
      <p:pic>
        <p:nvPicPr>
          <p:cNvPr id="4100" name="Picture 4" descr="inca y si vestimenta"/>
          <p:cNvPicPr>
            <a:picLocks noChangeAspect="1" noChangeArrowheads="1"/>
          </p:cNvPicPr>
          <p:nvPr/>
        </p:nvPicPr>
        <p:blipFill>
          <a:blip r:embed="rId4" cstate="print"/>
          <a:srcRect/>
          <a:stretch>
            <a:fillRect/>
          </a:stretch>
        </p:blipFill>
        <p:spPr bwMode="auto">
          <a:xfrm>
            <a:off x="5148064" y="404664"/>
            <a:ext cx="3560837" cy="6140038"/>
          </a:xfrm>
          <a:prstGeom prst="rect">
            <a:avLst/>
          </a:prstGeom>
          <a:noFill/>
        </p:spPr>
      </p:pic>
    </p:spTree>
  </p:cSld>
  <p:clrMapOvr>
    <a:masterClrMapping/>
  </p:clrMapOvr>
  <p:transition spd="med" advClick="0" advTm="13000">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099"/>
                                        </p:tgtEl>
                                      </p:cBhvr>
                                    </p:cmd>
                                  </p:childTnLst>
                                </p:cTn>
                              </p:par>
                              <p:par>
                                <p:cTn id="7" presetID="9" presetClass="entr" presetSubtype="0" fill="hold" nodeType="withEffect">
                                  <p:stCondLst>
                                    <p:cond delay="0"/>
                                  </p:stCondLst>
                                  <p:childTnLst>
                                    <p:set>
                                      <p:cBhvr>
                                        <p:cTn id="8" dur="1" fill="hold">
                                          <p:stCondLst>
                                            <p:cond delay="0"/>
                                          </p:stCondLst>
                                        </p:cTn>
                                        <p:tgtEl>
                                          <p:spTgt spid="4100"/>
                                        </p:tgtEl>
                                        <p:attrNameLst>
                                          <p:attrName>style.visibility</p:attrName>
                                        </p:attrNameLst>
                                      </p:cBhvr>
                                      <p:to>
                                        <p:strVal val="visible"/>
                                      </p:to>
                                    </p:set>
                                    <p:animEffect transition="in" filter="dissolve">
                                      <p:cBhvr>
                                        <p:cTn id="9" dur="500"/>
                                        <p:tgtEl>
                                          <p:spTgt spid="4100"/>
                                        </p:tgtEl>
                                      </p:cBhvr>
                                    </p:animEffect>
                                  </p:childTnLst>
                                </p:cTn>
                              </p:par>
                            </p:childTnLst>
                          </p:cTn>
                        </p:par>
                        <p:par>
                          <p:cTn id="10" fill="hold">
                            <p:stCondLst>
                              <p:cond delay="500"/>
                            </p:stCondLst>
                            <p:childTnLst>
                              <p:par>
                                <p:cTn id="11" presetID="2" presetClass="entr" presetSubtype="2" fill="hold" grpId="0" nodeType="afterEffect">
                                  <p:stCondLst>
                                    <p:cond delay="0"/>
                                  </p:stCondLst>
                                  <p:iterate type="wd">
                                    <p:tmPct val="100000"/>
                                  </p:iterate>
                                  <p:childTnLst>
                                    <p:set>
                                      <p:cBhvr>
                                        <p:cTn id="12" dur="1" fill="hold">
                                          <p:stCondLst>
                                            <p:cond delay="0"/>
                                          </p:stCondLst>
                                        </p:cTn>
                                        <p:tgtEl>
                                          <p:spTgt spid="4098"/>
                                        </p:tgtEl>
                                        <p:attrNameLst>
                                          <p:attrName>style.visibility</p:attrName>
                                        </p:attrNameLst>
                                      </p:cBhvr>
                                      <p:to>
                                        <p:strVal val="visible"/>
                                      </p:to>
                                    </p:set>
                                    <p:anim calcmode="lin" valueType="num">
                                      <p:cBhvr additive="base">
                                        <p:cTn id="13" dur="300" fill="hold"/>
                                        <p:tgtEl>
                                          <p:spTgt spid="4098"/>
                                        </p:tgtEl>
                                        <p:attrNameLst>
                                          <p:attrName>ppt_x</p:attrName>
                                        </p:attrNameLst>
                                      </p:cBhvr>
                                      <p:tavLst>
                                        <p:tav tm="0">
                                          <p:val>
                                            <p:strVal val="1+#ppt_w/2"/>
                                          </p:val>
                                        </p:tav>
                                        <p:tav tm="100000">
                                          <p:val>
                                            <p:strVal val="#ppt_x"/>
                                          </p:val>
                                        </p:tav>
                                      </p:tavLst>
                                    </p:anim>
                                    <p:anim calcmode="lin" valueType="num">
                                      <p:cBhvr additive="base">
                                        <p:cTn id="14" dur="300" fill="hold"/>
                                        <p:tgtEl>
                                          <p:spTgt spid="409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15" fill="hold" display="0">
                  <p:stCondLst>
                    <p:cond delay="indefinite"/>
                  </p:stCondLst>
                  <p:endCondLst>
                    <p:cond evt="onPrev" delay="0">
                      <p:tgtEl>
                        <p:sldTgt/>
                      </p:tgtEl>
                    </p:cond>
                    <p:cond evt="onStopAudio" delay="0">
                      <p:tgtEl>
                        <p:sldTgt/>
                      </p:tgtEl>
                    </p:cond>
                  </p:endCondLst>
                </p:cTn>
                <p:tgtEl>
                  <p:spTgt spid="4099"/>
                </p:tgtEl>
              </p:cMediaNode>
            </p:audio>
          </p:childTnLst>
        </p:cTn>
      </p:par>
    </p:tnLst>
    <p:bldLst>
      <p:bldP spid="4098"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41" name="Picture 5" descr="Los impuestos se pagaban con trabajo o &quot;mitas&quot;"/>
          <p:cNvPicPr>
            <a:picLocks noChangeAspect="1" noChangeArrowheads="1"/>
          </p:cNvPicPr>
          <p:nvPr/>
        </p:nvPicPr>
        <p:blipFill>
          <a:blip r:embed="rId2" cstate="print"/>
          <a:srcRect/>
          <a:stretch>
            <a:fillRect/>
          </a:stretch>
        </p:blipFill>
        <p:spPr bwMode="auto">
          <a:xfrm>
            <a:off x="1331640" y="115888"/>
            <a:ext cx="6305823" cy="2123049"/>
          </a:xfrm>
          <a:prstGeom prst="rect">
            <a:avLst/>
          </a:prstGeom>
          <a:noFill/>
        </p:spPr>
      </p:pic>
      <p:pic>
        <p:nvPicPr>
          <p:cNvPr id="65543" name="Picture 7" descr="unidad7da"/>
          <p:cNvPicPr>
            <a:picLocks noChangeAspect="1" noChangeArrowheads="1"/>
          </p:cNvPicPr>
          <p:nvPr/>
        </p:nvPicPr>
        <p:blipFill>
          <a:blip r:embed="rId3" cstate="print"/>
          <a:srcRect/>
          <a:stretch>
            <a:fillRect/>
          </a:stretch>
        </p:blipFill>
        <p:spPr bwMode="auto">
          <a:xfrm>
            <a:off x="1835150" y="2420938"/>
            <a:ext cx="5105400" cy="42100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5543"/>
                                        </p:tgtEl>
                                        <p:attrNameLst>
                                          <p:attrName>style.visibility</p:attrName>
                                        </p:attrNameLst>
                                      </p:cBhvr>
                                      <p:to>
                                        <p:strVal val="visible"/>
                                      </p:to>
                                    </p:set>
                                    <p:animEffect transition="in" filter="box(in)">
                                      <p:cBhvr>
                                        <p:cTn id="7" dur="500"/>
                                        <p:tgtEl>
                                          <p:spTgt spid="655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C86FEB"/>
            </a:gs>
            <a:gs pos="100000">
              <a:schemeClr val="accent2"/>
            </a:gs>
          </a:gsLst>
          <a:lin ang="18900000" scaled="1"/>
        </a:gradFill>
        <a:effectLst/>
      </p:bgPr>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1828800"/>
            <a:ext cx="9144000" cy="3975100"/>
          </a:xfrm>
          <a:prstGeom prst="rect">
            <a:avLst/>
          </a:prstGeom>
          <a:noFill/>
          <a:ln w="9525">
            <a:noFill/>
            <a:miter lim="800000"/>
            <a:headEnd/>
            <a:tailEnd/>
          </a:ln>
          <a:effectLst/>
        </p:spPr>
        <p:txBody>
          <a:bodyPr rIns="599886" bIns="0">
            <a:spAutoFit/>
          </a:bodyPr>
          <a:lstStyle/>
          <a:p>
            <a:pPr algn="ctr"/>
            <a:r>
              <a:rPr lang="es-ES" sz="3600" b="1" u="sng">
                <a:solidFill>
                  <a:schemeClr val="bg1"/>
                </a:solidFill>
                <a:latin typeface="Snap ITC" pitchFamily="82" charset="0"/>
                <a:cs typeface="Times New Roman" pitchFamily="18" charset="0"/>
              </a:rPr>
              <a:t>¿Cómo se organizaban las familias? </a:t>
            </a:r>
            <a:endParaRPr lang="es-ES" sz="3600" b="1">
              <a:solidFill>
                <a:schemeClr val="bg1"/>
              </a:solidFill>
              <a:latin typeface="Snap ITC" pitchFamily="82" charset="0"/>
              <a:cs typeface="Times New Roman" pitchFamily="18" charset="0"/>
            </a:endParaRPr>
          </a:p>
          <a:p>
            <a:pPr algn="ctr" eaLnBrk="0" hangingPunct="0"/>
            <a:r>
              <a:rPr lang="es-ES" sz="1800" u="sng">
                <a:solidFill>
                  <a:schemeClr val="bg1"/>
                </a:solidFill>
                <a:latin typeface="Arial Unicode MS" pitchFamily="34" charset="-128"/>
                <a:cs typeface="Times New Roman" pitchFamily="18" charset="0"/>
              </a:rPr>
              <a:t> </a:t>
            </a:r>
            <a:endParaRPr lang="es-ES" sz="1800">
              <a:solidFill>
                <a:schemeClr val="bg1"/>
              </a:solidFill>
              <a:latin typeface="Arial Unicode MS" pitchFamily="34" charset="-128"/>
              <a:cs typeface="Times New Roman" pitchFamily="18" charset="0"/>
            </a:endParaRPr>
          </a:p>
          <a:p>
            <a:pPr algn="ctr" eaLnBrk="0" hangingPunct="0"/>
            <a:r>
              <a:rPr lang="es-ES">
                <a:solidFill>
                  <a:schemeClr val="bg1"/>
                </a:solidFill>
                <a:latin typeface="Arial Unicode MS" pitchFamily="34" charset="-128"/>
                <a:ea typeface="Arial Unicode MS" pitchFamily="34" charset="-128"/>
                <a:cs typeface="Arial Unicode MS" pitchFamily="34" charset="-128"/>
              </a:rPr>
              <a:t>Los habitantes del imperio vivían en casas muy precarias y estaban sometidos en una estricta disciplina en el trabajo, que comenzaba a las 8:00 o a las 9:00 de la mañana y finalizaba a las 5:00 de la tarde. Si sentían cansancio o hambre, masticaban una hoja de coca que siempre llevaban consigo y en seguida recuperaban su energía.</a:t>
            </a:r>
          </a:p>
          <a:p>
            <a:pPr algn="ctr" eaLnBrk="0" hangingPunct="0"/>
            <a:endParaRPr lang="es-ES">
              <a:solidFill>
                <a:schemeClr val="bg1"/>
              </a:solidFill>
            </a:endParaRPr>
          </a:p>
        </p:txBody>
      </p:sp>
      <p:pic>
        <p:nvPicPr>
          <p:cNvPr id="5123" name="j0074313.mid">
            <a:hlinkClick r:id="" action="ppaction://media"/>
          </p:cNvPr>
          <p:cNvPicPr>
            <a:picLocks noRot="1" noChangeAspect="1" noChangeArrowheads="1"/>
          </p:cNvPicPr>
          <p:nvPr>
            <a:audioFile r:link="rId2"/>
          </p:nvPr>
        </p:nvPicPr>
        <p:blipFill>
          <a:blip r:embed="rId4" cstate="print"/>
          <a:srcRect/>
          <a:stretch>
            <a:fillRect/>
          </a:stretch>
        </p:blipFill>
        <p:spPr bwMode="auto">
          <a:xfrm>
            <a:off x="6804025" y="1268413"/>
            <a:ext cx="304800" cy="304800"/>
          </a:xfrm>
          <a:prstGeom prst="rect">
            <a:avLst/>
          </a:prstGeom>
          <a:noFill/>
        </p:spPr>
      </p:pic>
      <p:graphicFrame>
        <p:nvGraphicFramePr>
          <p:cNvPr id="5124" name="Object 4"/>
          <p:cNvGraphicFramePr>
            <a:graphicFrameLocks noChangeAspect="1"/>
          </p:cNvGraphicFramePr>
          <p:nvPr/>
        </p:nvGraphicFramePr>
        <p:xfrm>
          <a:off x="3124200" y="685800"/>
          <a:ext cx="1828800" cy="654050"/>
        </p:xfrm>
        <a:graphic>
          <a:graphicData uri="http://schemas.openxmlformats.org/presentationml/2006/ole">
            <p:oleObj spid="_x0000_s5124" name="Imagen de mapa de bits" r:id="rId5" imgW="2457143" imgH="876190" progId="Paint.Picture">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123"/>
                                        </p:tgtEl>
                                      </p:cBhvr>
                                    </p:cmd>
                                  </p:childTnLst>
                                </p:cTn>
                              </p:par>
                              <p:par>
                                <p:cTn id="7" presetID="23" presetClass="entr" presetSubtype="32" fill="hold" grpId="0" nodeType="withEffect">
                                  <p:stCondLst>
                                    <p:cond delay="0"/>
                                  </p:stCondLst>
                                  <p:childTnLst>
                                    <p:set>
                                      <p:cBhvr>
                                        <p:cTn id="8" dur="1" fill="hold">
                                          <p:stCondLst>
                                            <p:cond delay="0"/>
                                          </p:stCondLst>
                                        </p:cTn>
                                        <p:tgtEl>
                                          <p:spTgt spid="5122"/>
                                        </p:tgtEl>
                                        <p:attrNameLst>
                                          <p:attrName>style.visibility</p:attrName>
                                        </p:attrNameLst>
                                      </p:cBhvr>
                                      <p:to>
                                        <p:strVal val="visible"/>
                                      </p:to>
                                    </p:set>
                                    <p:anim calcmode="lin" valueType="num">
                                      <p:cBhvr>
                                        <p:cTn id="9" dur="500" fill="hold"/>
                                        <p:tgtEl>
                                          <p:spTgt spid="5122"/>
                                        </p:tgtEl>
                                        <p:attrNameLst>
                                          <p:attrName>ppt_w</p:attrName>
                                        </p:attrNameLst>
                                      </p:cBhvr>
                                      <p:tavLst>
                                        <p:tav tm="0">
                                          <p:val>
                                            <p:strVal val="4*#ppt_w"/>
                                          </p:val>
                                        </p:tav>
                                        <p:tav tm="100000">
                                          <p:val>
                                            <p:strVal val="#ppt_w"/>
                                          </p:val>
                                        </p:tav>
                                      </p:tavLst>
                                    </p:anim>
                                    <p:anim calcmode="lin" valueType="num">
                                      <p:cBhvr>
                                        <p:cTn id="10" dur="500" fill="hold"/>
                                        <p:tgtEl>
                                          <p:spTgt spid="5122"/>
                                        </p:tgtEl>
                                        <p:attrNameLst>
                                          <p:attrName>ppt_h</p:attrName>
                                        </p:attrNameLst>
                                      </p:cBhvr>
                                      <p:tavLst>
                                        <p:tav tm="0">
                                          <p:val>
                                            <p:strVal val="4*#ppt_h"/>
                                          </p:val>
                                        </p:tav>
                                        <p:tav tm="100000">
                                          <p:val>
                                            <p:strVal val="#ppt_h"/>
                                          </p:val>
                                        </p:tav>
                                      </p:tavLst>
                                    </p:anim>
                                  </p:childTnLst>
                                </p:cTn>
                              </p:par>
                            </p:childTnLst>
                          </p:cTn>
                        </p:par>
                        <p:par>
                          <p:cTn id="11" fill="hold">
                            <p:stCondLst>
                              <p:cond delay="500"/>
                            </p:stCondLst>
                            <p:childTnLst>
                              <p:par>
                                <p:cTn id="12" presetID="19" presetClass="entr" presetSubtype="10" fill="hold" nodeType="afterEffect">
                                  <p:stCondLst>
                                    <p:cond delay="2000"/>
                                  </p:stCondLst>
                                  <p:childTnLst>
                                    <p:set>
                                      <p:cBhvr>
                                        <p:cTn id="13" dur="1" fill="hold">
                                          <p:stCondLst>
                                            <p:cond delay="0"/>
                                          </p:stCondLst>
                                        </p:cTn>
                                        <p:tgtEl>
                                          <p:spTgt spid="5124"/>
                                        </p:tgtEl>
                                        <p:attrNameLst>
                                          <p:attrName>style.visibility</p:attrName>
                                        </p:attrNameLst>
                                      </p:cBhvr>
                                      <p:to>
                                        <p:strVal val="visible"/>
                                      </p:to>
                                    </p:set>
                                    <p:anim calcmode="lin" valueType="num">
                                      <p:cBhvr>
                                        <p:cTn id="14" dur="5000" fill="hold"/>
                                        <p:tgtEl>
                                          <p:spTgt spid="5124"/>
                                        </p:tgtEl>
                                        <p:attrNameLst>
                                          <p:attrName>ppt_w</p:attrName>
                                        </p:attrNameLst>
                                      </p:cBhvr>
                                      <p:tavLst>
                                        <p:tav tm="0" fmla="#ppt_w*sin(2.5*pi*$)">
                                          <p:val>
                                            <p:fltVal val="0"/>
                                          </p:val>
                                        </p:tav>
                                        <p:tav tm="100000">
                                          <p:val>
                                            <p:fltVal val="1"/>
                                          </p:val>
                                        </p:tav>
                                      </p:tavLst>
                                    </p:anim>
                                    <p:anim calcmode="lin" valueType="num">
                                      <p:cBhvr>
                                        <p:cTn id="15" dur="5000" fill="hold"/>
                                        <p:tgtEl>
                                          <p:spTgt spid="512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16" repeatCount="indefinite" fill="hold" display="0">
                  <p:stCondLst>
                    <p:cond delay="indefinite"/>
                  </p:stCondLst>
                  <p:endCondLst>
                    <p:cond evt="onPrev" delay="0">
                      <p:tgtEl>
                        <p:sldTgt/>
                      </p:tgtEl>
                    </p:cond>
                    <p:cond evt="onStopAudio" delay="0">
                      <p:tgtEl>
                        <p:sldTgt/>
                      </p:tgtEl>
                    </p:cond>
                  </p:endCondLst>
                </p:cTn>
                <p:tgtEl>
                  <p:spTgt spid="5123"/>
                </p:tgtEl>
              </p:cMediaNode>
            </p:audio>
          </p:childTnLst>
        </p:cTn>
      </p:par>
    </p:tnLst>
    <p:bldLst>
      <p:bldP spid="512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DDEBCF"/>
            </a:gs>
            <a:gs pos="50000">
              <a:srgbClr val="9CB86E"/>
            </a:gs>
            <a:gs pos="100000">
              <a:srgbClr val="156B13"/>
            </a:gs>
          </a:gsLst>
          <a:lin ang="18900000" scaled="1"/>
        </a:gradFill>
        <a:effectLst/>
      </p:bgPr>
    </p:bg>
    <p:spTree>
      <p:nvGrpSpPr>
        <p:cNvPr id="1" name=""/>
        <p:cNvGrpSpPr/>
        <p:nvPr/>
      </p:nvGrpSpPr>
      <p:grpSpPr>
        <a:xfrm>
          <a:off x="0" y="0"/>
          <a:ext cx="0" cy="0"/>
          <a:chOff x="0" y="0"/>
          <a:chExt cx="0" cy="0"/>
        </a:xfrm>
      </p:grpSpPr>
      <p:sp>
        <p:nvSpPr>
          <p:cNvPr id="6147" name="Rectangle 3"/>
          <p:cNvSpPr>
            <a:spLocks noChangeArrowheads="1"/>
          </p:cNvSpPr>
          <p:nvPr/>
        </p:nvSpPr>
        <p:spPr bwMode="auto">
          <a:xfrm>
            <a:off x="1981200" y="304800"/>
            <a:ext cx="7162800" cy="944563"/>
          </a:xfrm>
          <a:prstGeom prst="rect">
            <a:avLst/>
          </a:prstGeom>
          <a:noFill/>
          <a:ln w="9525">
            <a:noFill/>
            <a:miter lim="800000"/>
            <a:headEnd/>
            <a:tailEnd/>
          </a:ln>
          <a:effectLst/>
        </p:spPr>
        <p:txBody>
          <a:bodyPr>
            <a:spAutoFit/>
          </a:bodyPr>
          <a:lstStyle/>
          <a:p>
            <a:pPr algn="ctr"/>
            <a:r>
              <a:rPr lang="es-ES" sz="3200" u="sng">
                <a:solidFill>
                  <a:schemeClr val="bg1"/>
                </a:solidFill>
                <a:latin typeface="Snap ITC" pitchFamily="82" charset="0"/>
              </a:rPr>
              <a:t>Educación de los niños</a:t>
            </a:r>
            <a:endParaRPr lang="es-ES" sz="3200">
              <a:solidFill>
                <a:schemeClr val="bg1"/>
              </a:solidFill>
              <a:latin typeface="Arial Unicode MS" pitchFamily="34" charset="-128"/>
              <a:ea typeface="Arial Unicode MS" pitchFamily="34" charset="-128"/>
              <a:cs typeface="Arial Unicode MS" pitchFamily="34" charset="-128"/>
            </a:endParaRPr>
          </a:p>
          <a:p>
            <a:pPr eaLnBrk="0" hangingPunct="0"/>
            <a:endParaRPr lang="es-ES">
              <a:solidFill>
                <a:schemeClr val="bg1"/>
              </a:solidFill>
            </a:endParaRPr>
          </a:p>
        </p:txBody>
      </p:sp>
      <p:sp>
        <p:nvSpPr>
          <p:cNvPr id="6148" name="Rectangle 4"/>
          <p:cNvSpPr>
            <a:spLocks noChangeArrowheads="1"/>
          </p:cNvSpPr>
          <p:nvPr/>
        </p:nvSpPr>
        <p:spPr bwMode="auto">
          <a:xfrm>
            <a:off x="2209800" y="1066800"/>
            <a:ext cx="6934200" cy="5203825"/>
          </a:xfrm>
          <a:prstGeom prst="rect">
            <a:avLst/>
          </a:prstGeom>
          <a:noFill/>
          <a:ln w="9525">
            <a:noFill/>
            <a:miter lim="800000"/>
            <a:headEnd/>
            <a:tailEnd/>
          </a:ln>
          <a:effectLst/>
        </p:spPr>
        <p:txBody>
          <a:bodyPr>
            <a:spAutoFit/>
          </a:bodyPr>
          <a:lstStyle/>
          <a:p>
            <a:pPr algn="ctr"/>
            <a:r>
              <a:rPr lang="es-ES">
                <a:solidFill>
                  <a:schemeClr val="bg1"/>
                </a:solidFill>
                <a:cs typeface="Times New Roman" pitchFamily="18" charset="0"/>
              </a:rPr>
              <a:t>Los niños incas eran educados según el papel que habrían de jugar en la sociedad cuando fuesen adultos. A los varones, al cumplir los 14 años se les ponía por primera vez el taparrabo. Esta ceremonia era muy especial entre los nobles pues ese día se organizaba una peregrinación al valle de Cuzco, los sacerdotes sacrificaban llamas y embadurnaban la cara del homenajeado con sangre del mismo animal. Luego se vestía al muchacho como un guerrero y se le hacia jurar fidelidad al Inca. A partir de ese momento su educación se orientaba según el puesto que le estaba otorgado: como administrativo, como sacerdote o como guerrero.</a:t>
            </a:r>
            <a:endParaRPr lang="es-ES">
              <a:solidFill>
                <a:schemeClr val="bg1"/>
              </a:solidFill>
              <a:latin typeface="Arial Unicode MS" pitchFamily="34" charset="-128"/>
              <a:ea typeface="Arial Unicode MS" pitchFamily="34" charset="-128"/>
              <a:cs typeface="Arial Unicode MS" pitchFamily="34" charset="-128"/>
            </a:endParaRPr>
          </a:p>
          <a:p>
            <a:pPr algn="ctr" eaLnBrk="0" hangingPunct="0"/>
            <a:endParaRPr lang="es-ES">
              <a:solidFill>
                <a:schemeClr val="bg1"/>
              </a:solidFill>
            </a:endParaRPr>
          </a:p>
        </p:txBody>
      </p:sp>
      <p:sp>
        <p:nvSpPr>
          <p:cNvPr id="6151" name="Rectangle 7"/>
          <p:cNvSpPr>
            <a:spLocks noChangeArrowheads="1"/>
          </p:cNvSpPr>
          <p:nvPr/>
        </p:nvSpPr>
        <p:spPr bwMode="auto">
          <a:xfrm flipH="1">
            <a:off x="9144000" y="1898650"/>
            <a:ext cx="152400" cy="457200"/>
          </a:xfrm>
          <a:prstGeom prst="rect">
            <a:avLst/>
          </a:prstGeom>
          <a:noFill/>
          <a:ln w="9525">
            <a:noFill/>
            <a:miter lim="800000"/>
            <a:headEnd/>
            <a:tailEnd/>
          </a:ln>
          <a:effectLst/>
        </p:spPr>
        <p:txBody>
          <a:bodyPr>
            <a:spAutoFit/>
          </a:bodyPr>
          <a:lstStyle/>
          <a:p>
            <a:pPr algn="ctr"/>
            <a:endParaRPr lang="es-CL"/>
          </a:p>
        </p:txBody>
      </p:sp>
      <p:sp>
        <p:nvSpPr>
          <p:cNvPr id="6152" name="Rectangle 8"/>
          <p:cNvSpPr>
            <a:spLocks noChangeArrowheads="1"/>
          </p:cNvSpPr>
          <p:nvPr/>
        </p:nvSpPr>
        <p:spPr bwMode="auto">
          <a:xfrm flipH="1">
            <a:off x="9144000" y="2568575"/>
            <a:ext cx="609600" cy="457200"/>
          </a:xfrm>
          <a:prstGeom prst="rect">
            <a:avLst/>
          </a:prstGeom>
          <a:noFill/>
          <a:ln w="9525">
            <a:noFill/>
            <a:miter lim="800000"/>
            <a:headEnd/>
            <a:tailEnd/>
          </a:ln>
          <a:effectLst/>
        </p:spPr>
        <p:txBody>
          <a:bodyPr>
            <a:spAutoFit/>
          </a:bodyPr>
          <a:lstStyle/>
          <a:p>
            <a:pPr eaLnBrk="0" hangingPunct="0"/>
            <a:endParaRPr lang="es-CL"/>
          </a:p>
        </p:txBody>
      </p:sp>
      <p:pic>
        <p:nvPicPr>
          <p:cNvPr id="6153" name="Picture 9" descr="http://www.ecoportal.net/var/storage/images/contenido/temas_especiales/biodiversidad/cultura_y_poder/incas/66722-2-esl-ES/incas1_medium.jpg"/>
          <p:cNvPicPr>
            <a:picLocks noChangeAspect="1" noChangeArrowheads="1"/>
          </p:cNvPicPr>
          <p:nvPr/>
        </p:nvPicPr>
        <p:blipFill>
          <a:blip r:embed="rId3" r:link="rId4" cstate="print"/>
          <a:srcRect/>
          <a:stretch>
            <a:fillRect/>
          </a:stretch>
        </p:blipFill>
        <p:spPr bwMode="auto">
          <a:xfrm>
            <a:off x="304800" y="2133600"/>
            <a:ext cx="2057400" cy="2590800"/>
          </a:xfrm>
          <a:prstGeom prst="rect">
            <a:avLst/>
          </a:prstGeom>
          <a:noFill/>
          <a:ln w="9525">
            <a:noFill/>
            <a:miter lim="800000"/>
            <a:headEnd/>
            <a:tailEnd/>
          </a:ln>
        </p:spPr>
      </p:pic>
      <p:pic>
        <p:nvPicPr>
          <p:cNvPr id="6154" name="PARNT_03.mid">
            <a:hlinkClick r:id="" action="ppaction://media"/>
          </p:cNvPr>
          <p:cNvPicPr>
            <a:picLocks noRot="1" noChangeAspect="1" noChangeArrowheads="1"/>
          </p:cNvPicPr>
          <p:nvPr>
            <a:audioFile r:link="rId1"/>
          </p:nvPr>
        </p:nvPicPr>
        <p:blipFill>
          <a:blip r:embed="rId5" cstate="print"/>
          <a:srcRect/>
          <a:stretch>
            <a:fillRect/>
          </a:stretch>
        </p:blipFill>
        <p:spPr bwMode="auto">
          <a:xfrm>
            <a:off x="1331913" y="908050"/>
            <a:ext cx="304800" cy="304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154"/>
                                        </p:tgtEl>
                                      </p:cBhvr>
                                    </p:cmd>
                                  </p:childTnLst>
                                </p:cTn>
                              </p:par>
                              <p:par>
                                <p:cTn id="7" presetID="2" presetClass="entr" presetSubtype="4" fill="hold" grpId="0" nodeType="withEffect">
                                  <p:stCondLst>
                                    <p:cond delay="0"/>
                                  </p:stCondLst>
                                  <p:childTnLst>
                                    <p:set>
                                      <p:cBhvr>
                                        <p:cTn id="8" dur="1" fill="hold">
                                          <p:stCondLst>
                                            <p:cond delay="0"/>
                                          </p:stCondLst>
                                        </p:cTn>
                                        <p:tgtEl>
                                          <p:spTgt spid="6147"/>
                                        </p:tgtEl>
                                        <p:attrNameLst>
                                          <p:attrName>style.visibility</p:attrName>
                                        </p:attrNameLst>
                                      </p:cBhvr>
                                      <p:to>
                                        <p:strVal val="visible"/>
                                      </p:to>
                                    </p:set>
                                    <p:anim calcmode="lin" valueType="num">
                                      <p:cBhvr additive="base">
                                        <p:cTn id="9" dur="500" fill="hold"/>
                                        <p:tgtEl>
                                          <p:spTgt spid="6147"/>
                                        </p:tgtEl>
                                        <p:attrNameLst>
                                          <p:attrName>ppt_x</p:attrName>
                                        </p:attrNameLst>
                                      </p:cBhvr>
                                      <p:tavLst>
                                        <p:tav tm="0">
                                          <p:val>
                                            <p:strVal val="#ppt_x"/>
                                          </p:val>
                                        </p:tav>
                                        <p:tav tm="100000">
                                          <p:val>
                                            <p:strVal val="#ppt_x"/>
                                          </p:val>
                                        </p:tav>
                                      </p:tavLst>
                                    </p:anim>
                                    <p:anim calcmode="lin" valueType="num">
                                      <p:cBhvr additive="base">
                                        <p:cTn id="10" dur="500" fill="hold"/>
                                        <p:tgtEl>
                                          <p:spTgt spid="6147"/>
                                        </p:tgtEl>
                                        <p:attrNameLst>
                                          <p:attrName>ppt_y</p:attrName>
                                        </p:attrNameLst>
                                      </p:cBhvr>
                                      <p:tavLst>
                                        <p:tav tm="0">
                                          <p:val>
                                            <p:strVal val="1+#ppt_h/2"/>
                                          </p:val>
                                        </p:tav>
                                        <p:tav tm="100000">
                                          <p:val>
                                            <p:strVal val="#ppt_y"/>
                                          </p:val>
                                        </p:tav>
                                      </p:tavLst>
                                    </p:anim>
                                  </p:childTnLst>
                                </p:cTn>
                              </p:par>
                            </p:childTnLst>
                          </p:cTn>
                        </p:par>
                        <p:par>
                          <p:cTn id="11" fill="hold">
                            <p:stCondLst>
                              <p:cond delay="500"/>
                            </p:stCondLst>
                            <p:childTnLst>
                              <p:par>
                                <p:cTn id="12" presetID="19" presetClass="entr" presetSubtype="10" fill="hold" nodeType="afterEffect">
                                  <p:stCondLst>
                                    <p:cond delay="0"/>
                                  </p:stCondLst>
                                  <p:childTnLst>
                                    <p:set>
                                      <p:cBhvr>
                                        <p:cTn id="13" dur="1" fill="hold">
                                          <p:stCondLst>
                                            <p:cond delay="0"/>
                                          </p:stCondLst>
                                        </p:cTn>
                                        <p:tgtEl>
                                          <p:spTgt spid="6153"/>
                                        </p:tgtEl>
                                        <p:attrNameLst>
                                          <p:attrName>style.visibility</p:attrName>
                                        </p:attrNameLst>
                                      </p:cBhvr>
                                      <p:to>
                                        <p:strVal val="visible"/>
                                      </p:to>
                                    </p:set>
                                    <p:anim calcmode="lin" valueType="num">
                                      <p:cBhvr>
                                        <p:cTn id="14" dur="5000" fill="hold"/>
                                        <p:tgtEl>
                                          <p:spTgt spid="6153"/>
                                        </p:tgtEl>
                                        <p:attrNameLst>
                                          <p:attrName>ppt_w</p:attrName>
                                        </p:attrNameLst>
                                      </p:cBhvr>
                                      <p:tavLst>
                                        <p:tav tm="0" fmla="#ppt_w*sin(2.5*pi*$)">
                                          <p:val>
                                            <p:fltVal val="0"/>
                                          </p:val>
                                        </p:tav>
                                        <p:tav tm="100000">
                                          <p:val>
                                            <p:fltVal val="1"/>
                                          </p:val>
                                        </p:tav>
                                      </p:tavLst>
                                    </p:anim>
                                    <p:anim calcmode="lin" valueType="num">
                                      <p:cBhvr>
                                        <p:cTn id="15" dur="5000" fill="hold"/>
                                        <p:tgtEl>
                                          <p:spTgt spid="6153"/>
                                        </p:tgtEl>
                                        <p:attrNameLst>
                                          <p:attrName>ppt_h</p:attrName>
                                        </p:attrNameLst>
                                      </p:cBhvr>
                                      <p:tavLst>
                                        <p:tav tm="0">
                                          <p:val>
                                            <p:strVal val="#ppt_h"/>
                                          </p:val>
                                        </p:tav>
                                        <p:tav tm="100000">
                                          <p:val>
                                            <p:strVal val="#ppt_h"/>
                                          </p:val>
                                        </p:tav>
                                      </p:tavLst>
                                    </p:anim>
                                  </p:childTnLst>
                                </p:cTn>
                              </p:par>
                            </p:childTnLst>
                          </p:cTn>
                        </p:par>
                        <p:par>
                          <p:cTn id="16" fill="hold">
                            <p:stCondLst>
                              <p:cond delay="5500"/>
                            </p:stCondLst>
                            <p:childTnLst>
                              <p:par>
                                <p:cTn id="17" presetID="23" presetClass="entr" presetSubtype="32" fill="hold" grpId="0" nodeType="afterEffect">
                                  <p:stCondLst>
                                    <p:cond delay="0"/>
                                  </p:stCondLst>
                                  <p:childTnLst>
                                    <p:set>
                                      <p:cBhvr>
                                        <p:cTn id="18" dur="1" fill="hold">
                                          <p:stCondLst>
                                            <p:cond delay="0"/>
                                          </p:stCondLst>
                                        </p:cTn>
                                        <p:tgtEl>
                                          <p:spTgt spid="6148"/>
                                        </p:tgtEl>
                                        <p:attrNameLst>
                                          <p:attrName>style.visibility</p:attrName>
                                        </p:attrNameLst>
                                      </p:cBhvr>
                                      <p:to>
                                        <p:strVal val="visible"/>
                                      </p:to>
                                    </p:set>
                                    <p:anim calcmode="lin" valueType="num">
                                      <p:cBhvr>
                                        <p:cTn id="19" dur="500" fill="hold"/>
                                        <p:tgtEl>
                                          <p:spTgt spid="6148"/>
                                        </p:tgtEl>
                                        <p:attrNameLst>
                                          <p:attrName>ppt_w</p:attrName>
                                        </p:attrNameLst>
                                      </p:cBhvr>
                                      <p:tavLst>
                                        <p:tav tm="0">
                                          <p:val>
                                            <p:strVal val="4*#ppt_w"/>
                                          </p:val>
                                        </p:tav>
                                        <p:tav tm="100000">
                                          <p:val>
                                            <p:strVal val="#ppt_w"/>
                                          </p:val>
                                        </p:tav>
                                      </p:tavLst>
                                    </p:anim>
                                    <p:anim calcmode="lin" valueType="num">
                                      <p:cBhvr>
                                        <p:cTn id="20" dur="500" fill="hold"/>
                                        <p:tgtEl>
                                          <p:spTgt spid="6148"/>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21" repeatCount="indefinite" fill="hold" display="0">
                  <p:stCondLst>
                    <p:cond delay="indefinite"/>
                  </p:stCondLst>
                  <p:endCondLst>
                    <p:cond evt="onPrev" delay="0">
                      <p:tgtEl>
                        <p:sldTgt/>
                      </p:tgtEl>
                    </p:cond>
                    <p:cond evt="onStopAudio" delay="0">
                      <p:tgtEl>
                        <p:sldTgt/>
                      </p:tgtEl>
                    </p:cond>
                  </p:endCondLst>
                </p:cTn>
                <p:tgtEl>
                  <p:spTgt spid="6154"/>
                </p:tgtEl>
              </p:cMediaNode>
            </p:audio>
          </p:childTnLst>
        </p:cTn>
      </p:par>
    </p:tnLst>
    <p:bldLst>
      <p:bldP spid="6147" grpId="0" autoUpdateAnimBg="0"/>
      <p:bldP spid="614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shadeToTitle="1">
        <a:gradFill rotWithShape="0">
          <a:gsLst>
            <a:gs pos="0">
              <a:srgbClr val="99FF33"/>
            </a:gs>
            <a:gs pos="100000">
              <a:srgbClr val="00FFFF"/>
            </a:gs>
          </a:gsLst>
          <a:path path="shape">
            <a:fillToRect l="50000" t="50000" r="50000" b="50000"/>
          </a:path>
        </a:gradFill>
        <a:effectLst/>
      </p:bgPr>
    </p:bg>
    <p:spTree>
      <p:nvGrpSpPr>
        <p:cNvPr id="1" name=""/>
        <p:cNvGrpSpPr/>
        <p:nvPr/>
      </p:nvGrpSpPr>
      <p:grpSpPr>
        <a:xfrm>
          <a:off x="0" y="0"/>
          <a:ext cx="0" cy="0"/>
          <a:chOff x="0" y="0"/>
          <a:chExt cx="0" cy="0"/>
        </a:xfrm>
      </p:grpSpPr>
      <p:pic>
        <p:nvPicPr>
          <p:cNvPr id="7170" name="PARNT_09.mid">
            <a:hlinkClick r:id="" action="ppaction://media"/>
          </p:cNvPr>
          <p:cNvPicPr>
            <a:picLocks noRot="1" noChangeAspect="1" noChangeArrowheads="1"/>
          </p:cNvPicPr>
          <p:nvPr>
            <a:audioFile r:link="rId1"/>
          </p:nvPr>
        </p:nvPicPr>
        <p:blipFill>
          <a:blip r:embed="rId4" cstate="print"/>
          <a:srcRect/>
          <a:stretch>
            <a:fillRect/>
          </a:stretch>
        </p:blipFill>
        <p:spPr bwMode="auto">
          <a:xfrm>
            <a:off x="10287000" y="2209800"/>
            <a:ext cx="304800" cy="304800"/>
          </a:xfrm>
          <a:prstGeom prst="rect">
            <a:avLst/>
          </a:prstGeom>
          <a:noFill/>
        </p:spPr>
      </p:pic>
      <p:pic>
        <p:nvPicPr>
          <p:cNvPr id="7171" name="Picture 3" descr="http://www.joseacontreras.net/dirinter/america/riesgoperu/images/page028.jpg"/>
          <p:cNvPicPr>
            <a:picLocks noChangeAspect="1" noChangeArrowheads="1"/>
          </p:cNvPicPr>
          <p:nvPr/>
        </p:nvPicPr>
        <p:blipFill>
          <a:blip r:embed="rId5" r:link="rId6" cstate="print"/>
          <a:srcRect/>
          <a:stretch>
            <a:fillRect/>
          </a:stretch>
        </p:blipFill>
        <p:spPr bwMode="auto">
          <a:xfrm>
            <a:off x="3276600" y="3810000"/>
            <a:ext cx="2514600" cy="1524000"/>
          </a:xfrm>
          <a:prstGeom prst="rect">
            <a:avLst/>
          </a:prstGeom>
          <a:noFill/>
          <a:ln w="9525">
            <a:noFill/>
            <a:miter lim="800000"/>
            <a:headEnd/>
            <a:tailEnd/>
          </a:ln>
        </p:spPr>
      </p:pic>
      <p:sp>
        <p:nvSpPr>
          <p:cNvPr id="7172" name="WordArt 4"/>
          <p:cNvSpPr>
            <a:spLocks noChangeArrowheads="1" noChangeShapeType="1" noTextEdit="1"/>
          </p:cNvSpPr>
          <p:nvPr/>
        </p:nvSpPr>
        <p:spPr bwMode="auto">
          <a:xfrm>
            <a:off x="2819400" y="2362200"/>
            <a:ext cx="3429000" cy="1209675"/>
          </a:xfrm>
          <a:prstGeom prst="rect">
            <a:avLst/>
          </a:prstGeom>
        </p:spPr>
        <p:txBody>
          <a:bodyPr wrap="none" fromWordArt="1">
            <a:prstTxWarp prst="textPlain">
              <a:avLst>
                <a:gd name="adj" fmla="val 50000"/>
              </a:avLst>
            </a:prstTxWarp>
            <a:scene3d>
              <a:camera prst="legacyPerspectiveBottom"/>
              <a:lightRig rig="legacyFlat3" dir="t"/>
            </a:scene3d>
            <a:sp3d extrusionH="887400" prstMaterial="legacyMatte">
              <a:extrusionClr>
                <a:srgbClr val="9400ED"/>
              </a:extrusionClr>
            </a:sp3d>
          </a:bodyPr>
          <a:lstStyle/>
          <a:p>
            <a:pPr algn="ctr"/>
            <a:r>
              <a:rPr lang="es-CL" sz="3600" kern="10">
                <a:ln w="12700">
                  <a:no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latin typeface="Snap ITC"/>
              </a:rPr>
              <a:t>cuzco</a:t>
            </a:r>
          </a:p>
        </p:txBody>
      </p:sp>
    </p:spTree>
  </p:cSld>
  <p:clrMapOvr>
    <a:masterClrMapping/>
  </p:clrMapOvr>
  <p:transition spd="slow">
    <p:pull dir="l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7170"/>
                                        </p:tgtEl>
                                      </p:cBhvr>
                                    </p:cmd>
                                  </p:childTnLst>
                                </p:cTn>
                              </p:par>
                              <p:par>
                                <p:cTn id="7" presetID="23" presetClass="entr" presetSubtype="16" fill="hold" nodeType="withEffect">
                                  <p:stCondLst>
                                    <p:cond delay="0"/>
                                  </p:stCondLst>
                                  <p:childTnLst>
                                    <p:set>
                                      <p:cBhvr>
                                        <p:cTn id="8" dur="1" fill="hold">
                                          <p:stCondLst>
                                            <p:cond delay="0"/>
                                          </p:stCondLst>
                                        </p:cTn>
                                        <p:tgtEl>
                                          <p:spTgt spid="7171"/>
                                        </p:tgtEl>
                                        <p:attrNameLst>
                                          <p:attrName>style.visibility</p:attrName>
                                        </p:attrNameLst>
                                      </p:cBhvr>
                                      <p:to>
                                        <p:strVal val="visible"/>
                                      </p:to>
                                    </p:set>
                                    <p:anim calcmode="lin" valueType="num">
                                      <p:cBhvr>
                                        <p:cTn id="9" dur="500" fill="hold"/>
                                        <p:tgtEl>
                                          <p:spTgt spid="7171"/>
                                        </p:tgtEl>
                                        <p:attrNameLst>
                                          <p:attrName>ppt_w</p:attrName>
                                        </p:attrNameLst>
                                      </p:cBhvr>
                                      <p:tavLst>
                                        <p:tav tm="0">
                                          <p:val>
                                            <p:fltVal val="0"/>
                                          </p:val>
                                        </p:tav>
                                        <p:tav tm="100000">
                                          <p:val>
                                            <p:strVal val="#ppt_w"/>
                                          </p:val>
                                        </p:tav>
                                      </p:tavLst>
                                    </p:anim>
                                    <p:anim calcmode="lin" valueType="num">
                                      <p:cBhvr>
                                        <p:cTn id="10" dur="500" fill="hold"/>
                                        <p:tgtEl>
                                          <p:spTgt spid="7171"/>
                                        </p:tgtEl>
                                        <p:attrNameLst>
                                          <p:attrName>ppt_h</p:attrName>
                                        </p:attrNameLst>
                                      </p:cBhvr>
                                      <p:tavLst>
                                        <p:tav tm="0">
                                          <p:val>
                                            <p:fltVal val="0"/>
                                          </p:val>
                                        </p:tav>
                                        <p:tav tm="100000">
                                          <p:val>
                                            <p:strVal val="#ppt_h"/>
                                          </p:val>
                                        </p:tav>
                                      </p:tavLst>
                                    </p:anim>
                                  </p:childTnLst>
                                </p:cTn>
                              </p:par>
                            </p:childTnLst>
                          </p:cTn>
                        </p:par>
                        <p:par>
                          <p:cTn id="11" fill="hold">
                            <p:stCondLst>
                              <p:cond delay="500"/>
                            </p:stCondLst>
                            <p:childTnLst>
                              <p:par>
                                <p:cTn id="12" presetID="2" presetClass="entr" presetSubtype="4" fill="hold" grpId="0" nodeType="afterEffect">
                                  <p:stCondLst>
                                    <p:cond delay="0"/>
                                  </p:stCondLst>
                                  <p:childTnLst>
                                    <p:set>
                                      <p:cBhvr>
                                        <p:cTn id="13" dur="1" fill="hold">
                                          <p:stCondLst>
                                            <p:cond delay="0"/>
                                          </p:stCondLst>
                                        </p:cTn>
                                        <p:tgtEl>
                                          <p:spTgt spid="7172"/>
                                        </p:tgtEl>
                                        <p:attrNameLst>
                                          <p:attrName>style.visibility</p:attrName>
                                        </p:attrNameLst>
                                      </p:cBhvr>
                                      <p:to>
                                        <p:strVal val="visible"/>
                                      </p:to>
                                    </p:set>
                                    <p:anim calcmode="lin" valueType="num">
                                      <p:cBhvr additive="base">
                                        <p:cTn id="14" dur="500" fill="hold"/>
                                        <p:tgtEl>
                                          <p:spTgt spid="7172"/>
                                        </p:tgtEl>
                                        <p:attrNameLst>
                                          <p:attrName>ppt_x</p:attrName>
                                        </p:attrNameLst>
                                      </p:cBhvr>
                                      <p:tavLst>
                                        <p:tav tm="0">
                                          <p:val>
                                            <p:strVal val="#ppt_x"/>
                                          </p:val>
                                        </p:tav>
                                        <p:tav tm="100000">
                                          <p:val>
                                            <p:strVal val="#ppt_x"/>
                                          </p:val>
                                        </p:tav>
                                      </p:tavLst>
                                    </p:anim>
                                    <p:anim calcmode="lin" valueType="num">
                                      <p:cBhvr additive="base">
                                        <p:cTn id="15" dur="500" fill="hold"/>
                                        <p:tgtEl>
                                          <p:spTgt spid="717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audio>
              <p:cMediaNode showWhenStopped="0">
                <p:cTn id="16" fill="hold" display="0">
                  <p:stCondLst>
                    <p:cond delay="indefinite"/>
                  </p:stCondLst>
                  <p:endCondLst>
                    <p:cond evt="onPrev" delay="0">
                      <p:tgtEl>
                        <p:sldTgt/>
                      </p:tgtEl>
                    </p:cond>
                    <p:cond evt="onStopAudio" delay="0">
                      <p:tgtEl>
                        <p:sldTgt/>
                      </p:tgtEl>
                    </p:cond>
                  </p:endCondLst>
                </p:cTn>
                <p:tgtEl>
                  <p:spTgt spid="7170"/>
                </p:tgtEl>
              </p:cMediaNode>
            </p:audio>
          </p:childTnLst>
        </p:cTn>
      </p:par>
    </p:tnLst>
    <p:bldLst>
      <p:bldP spid="7172"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000082"/>
            </a:gs>
            <a:gs pos="30000">
              <a:srgbClr val="66008F"/>
            </a:gs>
            <a:gs pos="64999">
              <a:srgbClr val="BA0066"/>
            </a:gs>
            <a:gs pos="89999">
              <a:srgbClr val="FF0000"/>
            </a:gs>
            <a:gs pos="100000">
              <a:srgbClr val="FF8200"/>
            </a:gs>
          </a:gsLst>
          <a:lin ang="5400000" scaled="1"/>
        </a:gradFill>
        <a:effectLst/>
      </p:bgPr>
    </p:bg>
    <p:spTree>
      <p:nvGrpSpPr>
        <p:cNvPr id="1" name=""/>
        <p:cNvGrpSpPr/>
        <p:nvPr/>
      </p:nvGrpSpPr>
      <p:grpSpPr>
        <a:xfrm>
          <a:off x="0" y="0"/>
          <a:ext cx="0" cy="0"/>
          <a:chOff x="0" y="0"/>
          <a:chExt cx="0" cy="0"/>
        </a:xfrm>
      </p:grpSpPr>
      <p:sp>
        <p:nvSpPr>
          <p:cNvPr id="8194" name="Rectangle 2"/>
          <p:cNvSpPr>
            <a:spLocks noChangeArrowheads="1"/>
          </p:cNvSpPr>
          <p:nvPr/>
        </p:nvSpPr>
        <p:spPr bwMode="auto">
          <a:xfrm>
            <a:off x="990600" y="1371600"/>
            <a:ext cx="7391400" cy="2530475"/>
          </a:xfrm>
          <a:prstGeom prst="rect">
            <a:avLst/>
          </a:prstGeom>
          <a:noFill/>
          <a:ln w="9525">
            <a:noFill/>
            <a:miter lim="800000"/>
            <a:headEnd/>
            <a:tailEnd/>
          </a:ln>
          <a:effectLst/>
        </p:spPr>
        <p:txBody>
          <a:bodyPr>
            <a:spAutoFit/>
          </a:bodyPr>
          <a:lstStyle/>
          <a:p>
            <a:r>
              <a:rPr lang="es-ES" sz="4000" b="1">
                <a:cs typeface="Times New Roman" pitchFamily="18" charset="0"/>
              </a:rPr>
              <a:t>     </a:t>
            </a:r>
            <a:r>
              <a:rPr lang="es-ES" sz="4000" b="1">
                <a:solidFill>
                  <a:srgbClr val="FFFF00"/>
                </a:solidFill>
                <a:cs typeface="Times New Roman" pitchFamily="18" charset="0"/>
              </a:rPr>
              <a:t>L</a:t>
            </a:r>
            <a:r>
              <a:rPr lang="es-ES" sz="4000">
                <a:solidFill>
                  <a:srgbClr val="FFFF00"/>
                </a:solidFill>
                <a:cs typeface="Times New Roman" pitchFamily="18" charset="0"/>
              </a:rPr>
              <a:t>a capital del imperio era la ciudad de Cuzco, palabra de origen                                                          quechua que significa </a:t>
            </a:r>
          </a:p>
          <a:p>
            <a:r>
              <a:rPr lang="es-ES" sz="4000">
                <a:solidFill>
                  <a:srgbClr val="FFFF00"/>
                </a:solidFill>
                <a:cs typeface="Times New Roman" pitchFamily="18" charset="0"/>
              </a:rPr>
              <a:t>        “el ombligo del mundo”. </a:t>
            </a:r>
            <a:endParaRPr lang="es-ES" sz="4000">
              <a:solidFill>
                <a:srgbClr val="FFFF00"/>
              </a:solidFill>
            </a:endParaRPr>
          </a:p>
        </p:txBody>
      </p:sp>
      <p:pic>
        <p:nvPicPr>
          <p:cNvPr id="8196" name="Picture 4" descr="http://www.world-history-today.com/uploads/Incas.jpg"/>
          <p:cNvPicPr>
            <a:picLocks noChangeAspect="1" noChangeArrowheads="1"/>
          </p:cNvPicPr>
          <p:nvPr/>
        </p:nvPicPr>
        <p:blipFill>
          <a:blip r:embed="rId3" r:link="rId4" cstate="print">
            <a:lum contrast="-12000"/>
          </a:blip>
          <a:srcRect/>
          <a:stretch>
            <a:fillRect/>
          </a:stretch>
        </p:blipFill>
        <p:spPr bwMode="auto">
          <a:xfrm>
            <a:off x="3810000" y="4191000"/>
            <a:ext cx="1828800" cy="2133600"/>
          </a:xfrm>
          <a:prstGeom prst="rect">
            <a:avLst/>
          </a:prstGeom>
          <a:noFill/>
        </p:spPr>
      </p:pic>
      <p:pic>
        <p:nvPicPr>
          <p:cNvPr id="8197" name="j0074272.mid">
            <a:hlinkClick r:id="" action="ppaction://media"/>
          </p:cNvPr>
          <p:cNvPicPr>
            <a:picLocks noRot="1" noChangeAspect="1" noChangeArrowheads="1"/>
          </p:cNvPicPr>
          <p:nvPr>
            <a:audioFile r:link="rId1"/>
          </p:nvPr>
        </p:nvPicPr>
        <p:blipFill>
          <a:blip r:embed="rId5" cstate="print"/>
          <a:srcRect/>
          <a:stretch>
            <a:fillRect/>
          </a:stretch>
        </p:blipFill>
        <p:spPr bwMode="auto">
          <a:xfrm>
            <a:off x="9448800" y="0"/>
            <a:ext cx="304800" cy="304800"/>
          </a:xfrm>
          <a:prstGeom prst="rect">
            <a:avLst/>
          </a:prstGeom>
          <a:noFill/>
        </p:spPr>
      </p:pic>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8197"/>
                                        </p:tgtEl>
                                      </p:cBhvr>
                                    </p:cmd>
                                  </p:childTnLst>
                                </p:cTn>
                              </p:par>
                            </p:childTnLst>
                          </p:cTn>
                        </p:par>
                        <p:par>
                          <p:cTn id="7" fill="hold">
                            <p:stCondLst>
                              <p:cond delay="1"/>
                            </p:stCondLst>
                            <p:childTnLst>
                              <p:par>
                                <p:cTn id="8" presetID="12" presetClass="entr" presetSubtype="4" fill="hold" grpId="0" nodeType="afterEffect">
                                  <p:stCondLst>
                                    <p:cond delay="0"/>
                                  </p:stCondLst>
                                  <p:childTnLst>
                                    <p:set>
                                      <p:cBhvr>
                                        <p:cTn id="9" dur="1" fill="hold">
                                          <p:stCondLst>
                                            <p:cond delay="0"/>
                                          </p:stCondLst>
                                        </p:cTn>
                                        <p:tgtEl>
                                          <p:spTgt spid="8194"/>
                                        </p:tgtEl>
                                        <p:attrNameLst>
                                          <p:attrName>style.visibility</p:attrName>
                                        </p:attrNameLst>
                                      </p:cBhvr>
                                      <p:to>
                                        <p:strVal val="visible"/>
                                      </p:to>
                                    </p:set>
                                    <p:animEffect transition="in" filter="slide(fromBottom)">
                                      <p:cBhvr>
                                        <p:cTn id="10" dur="500"/>
                                        <p:tgtEl>
                                          <p:spTgt spid="8194"/>
                                        </p:tgtEl>
                                      </p:cBhvr>
                                    </p:animEffect>
                                  </p:childTnLst>
                                </p:cTn>
                              </p:par>
                            </p:childTnLst>
                          </p:cTn>
                        </p:par>
                        <p:par>
                          <p:cTn id="11" fill="hold">
                            <p:stCondLst>
                              <p:cond delay="501"/>
                            </p:stCondLst>
                            <p:childTnLst>
                              <p:par>
                                <p:cTn id="12" presetID="9" presetClass="entr" presetSubtype="0" fill="hold" nodeType="afterEffect">
                                  <p:stCondLst>
                                    <p:cond delay="0"/>
                                  </p:stCondLst>
                                  <p:childTnLst>
                                    <p:set>
                                      <p:cBhvr>
                                        <p:cTn id="13" dur="1" fill="hold">
                                          <p:stCondLst>
                                            <p:cond delay="0"/>
                                          </p:stCondLst>
                                        </p:cTn>
                                        <p:tgtEl>
                                          <p:spTgt spid="8196"/>
                                        </p:tgtEl>
                                        <p:attrNameLst>
                                          <p:attrName>style.visibility</p:attrName>
                                        </p:attrNameLst>
                                      </p:cBhvr>
                                      <p:to>
                                        <p:strVal val="visible"/>
                                      </p:to>
                                    </p:set>
                                    <p:animEffect transition="in" filter="dissolve">
                                      <p:cBhvr>
                                        <p:cTn id="14" dur="5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15" fill="hold" display="0">
                  <p:stCondLst>
                    <p:cond delay="indefinite"/>
                  </p:stCondLst>
                  <p:endCondLst>
                    <p:cond evt="onNext" delay="0">
                      <p:tgtEl>
                        <p:sldTgt/>
                      </p:tgtEl>
                    </p:cond>
                    <p:cond evt="onPrev" delay="0">
                      <p:tgtEl>
                        <p:sldTgt/>
                      </p:tgtEl>
                    </p:cond>
                    <p:cond evt="onStopAudio" delay="0">
                      <p:tgtEl>
                        <p:sldTgt/>
                      </p:tgtEl>
                    </p:cond>
                  </p:endCondLst>
                </p:cTn>
                <p:tgtEl>
                  <p:spTgt spid="8197"/>
                </p:tgtEl>
              </p:cMediaNode>
            </p:audio>
          </p:childTnLst>
        </p:cTn>
      </p:par>
    </p:tnLst>
    <p:bldLst>
      <p:bldP spid="8194"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FF"/>
            </a:gs>
            <a:gs pos="100000">
              <a:srgbClr val="000000"/>
            </a:gs>
          </a:gsLst>
          <a:path path="shape">
            <a:fillToRect l="50000" t="50000" r="50000" b="50000"/>
          </a:path>
        </a:gradFill>
        <a:effectLst/>
      </p:bgPr>
    </p:bg>
    <p:spTree>
      <p:nvGrpSpPr>
        <p:cNvPr id="1" name=""/>
        <p:cNvGrpSpPr/>
        <p:nvPr/>
      </p:nvGrpSpPr>
      <p:grpSpPr>
        <a:xfrm>
          <a:off x="0" y="0"/>
          <a:ext cx="0" cy="0"/>
          <a:chOff x="0" y="0"/>
          <a:chExt cx="0" cy="0"/>
        </a:xfrm>
      </p:grpSpPr>
      <p:sp>
        <p:nvSpPr>
          <p:cNvPr id="9218" name="Rectangle 2"/>
          <p:cNvSpPr>
            <a:spLocks noChangeArrowheads="1"/>
          </p:cNvSpPr>
          <p:nvPr/>
        </p:nvSpPr>
        <p:spPr bwMode="auto">
          <a:xfrm>
            <a:off x="1043608" y="620688"/>
            <a:ext cx="6840760" cy="2062103"/>
          </a:xfrm>
          <a:prstGeom prst="rect">
            <a:avLst/>
          </a:prstGeom>
          <a:solidFill>
            <a:srgbClr val="FFFF00"/>
          </a:solidFill>
          <a:ln w="9525">
            <a:noFill/>
            <a:miter lim="800000"/>
            <a:headEnd/>
            <a:tailEnd/>
          </a:ln>
          <a:effectLst/>
        </p:spPr>
        <p:txBody>
          <a:bodyPr wrap="square">
            <a:spAutoFit/>
          </a:bodyPr>
          <a:lstStyle/>
          <a:p>
            <a:pPr algn="ctr"/>
            <a:r>
              <a:rPr lang="es-ES" sz="3200" dirty="0" smtClean="0">
                <a:solidFill>
                  <a:schemeClr val="accent6">
                    <a:lumMod val="75000"/>
                  </a:schemeClr>
                </a:solidFill>
                <a:cs typeface="Times New Roman" pitchFamily="18" charset="0"/>
              </a:rPr>
              <a:t>Un </a:t>
            </a:r>
            <a:r>
              <a:rPr lang="es-ES" sz="3200" dirty="0">
                <a:solidFill>
                  <a:schemeClr val="accent6">
                    <a:lumMod val="75000"/>
                  </a:schemeClr>
                </a:solidFill>
                <a:cs typeface="Times New Roman" pitchFamily="18" charset="0"/>
              </a:rPr>
              <a:t>jefe supremo gobernaba a más de diez millones de habitantes. </a:t>
            </a:r>
          </a:p>
          <a:p>
            <a:pPr algn="ctr"/>
            <a:r>
              <a:rPr lang="es-ES" sz="3200" dirty="0">
                <a:solidFill>
                  <a:schemeClr val="accent6">
                    <a:lumMod val="75000"/>
                  </a:schemeClr>
                </a:solidFill>
                <a:cs typeface="Times New Roman" pitchFamily="18" charset="0"/>
              </a:rPr>
              <a:t>A este jefe se lo llamaba </a:t>
            </a:r>
            <a:r>
              <a:rPr lang="es-ES" sz="3200" dirty="0" smtClean="0">
                <a:solidFill>
                  <a:schemeClr val="accent6">
                    <a:lumMod val="75000"/>
                  </a:schemeClr>
                </a:solidFill>
                <a:cs typeface="Times New Roman" pitchFamily="18" charset="0"/>
              </a:rPr>
              <a:t>Sapa – Inca  o simplemente Inca.</a:t>
            </a:r>
            <a:endParaRPr lang="es-ES" sz="3200" dirty="0">
              <a:solidFill>
                <a:schemeClr val="accent6">
                  <a:lumMod val="75000"/>
                </a:schemeClr>
              </a:solidFill>
            </a:endParaRPr>
          </a:p>
        </p:txBody>
      </p:sp>
      <p:sp>
        <p:nvSpPr>
          <p:cNvPr id="9219" name="Rectangle 3"/>
          <p:cNvSpPr>
            <a:spLocks noChangeArrowheads="1"/>
          </p:cNvSpPr>
          <p:nvPr/>
        </p:nvSpPr>
        <p:spPr bwMode="auto">
          <a:xfrm>
            <a:off x="3943350" y="2857500"/>
            <a:ext cx="9144000" cy="0"/>
          </a:xfrm>
          <a:prstGeom prst="rect">
            <a:avLst/>
          </a:prstGeom>
          <a:noFill/>
          <a:ln w="9525">
            <a:noFill/>
            <a:miter lim="800000"/>
            <a:headEnd/>
            <a:tailEnd/>
          </a:ln>
          <a:effectLst/>
        </p:spPr>
        <p:txBody>
          <a:bodyPr>
            <a:spAutoFit/>
          </a:bodyPr>
          <a:lstStyle/>
          <a:p>
            <a:endParaRPr lang="es-CL"/>
          </a:p>
        </p:txBody>
      </p:sp>
      <p:sp>
        <p:nvSpPr>
          <p:cNvPr id="9220" name="Rectangle 4"/>
          <p:cNvSpPr>
            <a:spLocks noChangeArrowheads="1"/>
          </p:cNvSpPr>
          <p:nvPr/>
        </p:nvSpPr>
        <p:spPr bwMode="auto">
          <a:xfrm>
            <a:off x="3886200" y="2852738"/>
            <a:ext cx="9144000" cy="0"/>
          </a:xfrm>
          <a:prstGeom prst="rect">
            <a:avLst/>
          </a:prstGeom>
          <a:noFill/>
          <a:ln w="9525">
            <a:noFill/>
            <a:miter lim="800000"/>
            <a:headEnd/>
            <a:tailEnd/>
          </a:ln>
          <a:effectLst/>
        </p:spPr>
        <p:txBody>
          <a:bodyPr>
            <a:spAutoFit/>
          </a:bodyPr>
          <a:lstStyle/>
          <a:p>
            <a:endParaRPr lang="es-CL"/>
          </a:p>
        </p:txBody>
      </p:sp>
      <p:pic>
        <p:nvPicPr>
          <p:cNvPr id="9221" name="Picture 5" descr="http://www.planetarios.com/Incas-dos/polo%20superior%20INCAS%20politica%20y%20vida%20diaria.jpg"/>
          <p:cNvPicPr>
            <a:picLocks noChangeAspect="1" noChangeArrowheads="1"/>
          </p:cNvPicPr>
          <p:nvPr/>
        </p:nvPicPr>
        <p:blipFill>
          <a:blip r:embed="rId4" r:link="rId5" cstate="print"/>
          <a:srcRect/>
          <a:stretch>
            <a:fillRect/>
          </a:stretch>
        </p:blipFill>
        <p:spPr bwMode="auto">
          <a:xfrm>
            <a:off x="1979712" y="2780928"/>
            <a:ext cx="4968552" cy="3547426"/>
          </a:xfrm>
          <a:prstGeom prst="rect">
            <a:avLst/>
          </a:prstGeom>
          <a:noFill/>
        </p:spPr>
      </p:pic>
      <p:pic>
        <p:nvPicPr>
          <p:cNvPr id="9222" name="j0074317.mid">
            <a:hlinkClick r:id="" action="ppaction://media"/>
          </p:cNvPr>
          <p:cNvPicPr>
            <a:picLocks noRot="1" noChangeAspect="1" noChangeArrowheads="1"/>
          </p:cNvPicPr>
          <p:nvPr>
            <a:audioFile r:link="rId1"/>
          </p:nvPr>
        </p:nvPicPr>
        <p:blipFill>
          <a:blip r:embed="rId6" cstate="print"/>
          <a:srcRect/>
          <a:stretch>
            <a:fillRect/>
          </a:stretch>
        </p:blipFill>
        <p:spPr bwMode="auto">
          <a:xfrm>
            <a:off x="9525000" y="0"/>
            <a:ext cx="304800" cy="304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9222"/>
                                        </p:tgtEl>
                                      </p:cBhvr>
                                    </p:cmd>
                                  </p:childTnLst>
                                </p:cTn>
                              </p:par>
                            </p:childTnLst>
                          </p:cTn>
                        </p:par>
                        <p:par>
                          <p:cTn id="7" fill="hold">
                            <p:stCondLst>
                              <p:cond delay="1"/>
                            </p:stCondLst>
                            <p:childTnLst>
                              <p:par>
                                <p:cTn id="8" presetID="15" presetClass="entr" presetSubtype="0" fill="hold" nodeType="afterEffect">
                                  <p:stCondLst>
                                    <p:cond delay="0"/>
                                  </p:stCondLst>
                                  <p:childTnLst>
                                    <p:set>
                                      <p:cBhvr>
                                        <p:cTn id="9" dur="1" fill="hold">
                                          <p:stCondLst>
                                            <p:cond delay="0"/>
                                          </p:stCondLst>
                                        </p:cTn>
                                        <p:tgtEl>
                                          <p:spTgt spid="9221"/>
                                        </p:tgtEl>
                                        <p:attrNameLst>
                                          <p:attrName>style.visibility</p:attrName>
                                        </p:attrNameLst>
                                      </p:cBhvr>
                                      <p:to>
                                        <p:strVal val="visible"/>
                                      </p:to>
                                    </p:set>
                                    <p:anim calcmode="lin" valueType="num">
                                      <p:cBhvr>
                                        <p:cTn id="10" dur="1000" fill="hold"/>
                                        <p:tgtEl>
                                          <p:spTgt spid="9221"/>
                                        </p:tgtEl>
                                        <p:attrNameLst>
                                          <p:attrName>ppt_w</p:attrName>
                                        </p:attrNameLst>
                                      </p:cBhvr>
                                      <p:tavLst>
                                        <p:tav tm="0">
                                          <p:val>
                                            <p:fltVal val="0"/>
                                          </p:val>
                                        </p:tav>
                                        <p:tav tm="100000">
                                          <p:val>
                                            <p:strVal val="#ppt_w"/>
                                          </p:val>
                                        </p:tav>
                                      </p:tavLst>
                                    </p:anim>
                                    <p:anim calcmode="lin" valueType="num">
                                      <p:cBhvr>
                                        <p:cTn id="11" dur="1000" fill="hold"/>
                                        <p:tgtEl>
                                          <p:spTgt spid="9221"/>
                                        </p:tgtEl>
                                        <p:attrNameLst>
                                          <p:attrName>ppt_h</p:attrName>
                                        </p:attrNameLst>
                                      </p:cBhvr>
                                      <p:tavLst>
                                        <p:tav tm="0">
                                          <p:val>
                                            <p:fltVal val="0"/>
                                          </p:val>
                                        </p:tav>
                                        <p:tav tm="100000">
                                          <p:val>
                                            <p:strVal val="#ppt_h"/>
                                          </p:val>
                                        </p:tav>
                                      </p:tavLst>
                                    </p:anim>
                                    <p:anim calcmode="lin" valueType="num">
                                      <p:cBhvr>
                                        <p:cTn id="12" dur="1000" fill="hold"/>
                                        <p:tgtEl>
                                          <p:spTgt spid="9221"/>
                                        </p:tgtEl>
                                        <p:attrNameLst>
                                          <p:attrName>ppt_x</p:attrName>
                                        </p:attrNameLst>
                                      </p:cBhvr>
                                      <p:tavLst>
                                        <p:tav tm="0" fmla="#ppt_x+(cos(-2*pi*(1-$))*-#ppt_x-sin(-2*pi*(1-$))*(1-#ppt_y))*(1-$)">
                                          <p:val>
                                            <p:fltVal val="0"/>
                                          </p:val>
                                        </p:tav>
                                        <p:tav tm="100000">
                                          <p:val>
                                            <p:fltVal val="1"/>
                                          </p:val>
                                        </p:tav>
                                      </p:tavLst>
                                    </p:anim>
                                    <p:anim calcmode="lin" valueType="num">
                                      <p:cBhvr>
                                        <p:cTn id="13" dur="1000" fill="hold"/>
                                        <p:tgtEl>
                                          <p:spTgt spid="9221"/>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8"/>
                                            </p:cond>
                                          </p:stCondLst>
                                          <p:endCondLst>
                                            <p:cond evt="onStopAudio" delay="0">
                                              <p:tgtEl>
                                                <p:sldTgt/>
                                              </p:tgtEl>
                                            </p:cond>
                                          </p:endCondLst>
                                        </p:cTn>
                                        <p:tgtEl>
                                          <p:sndTgt r:embed="rId3" name="explode.wav"/>
                                        </p:tgtEl>
                                      </p:cMediaNode>
                                    </p:audio>
                                  </p:subTnLst>
                                </p:cTn>
                              </p:par>
                            </p:childTnLst>
                          </p:cTn>
                        </p:par>
                        <p:par>
                          <p:cTn id="14" fill="hold">
                            <p:stCondLst>
                              <p:cond delay="1001"/>
                            </p:stCondLst>
                            <p:childTnLst>
                              <p:par>
                                <p:cTn id="15" presetID="15" presetClass="entr" presetSubtype="0" fill="hold" grpId="0" nodeType="afterEffect">
                                  <p:stCondLst>
                                    <p:cond delay="0"/>
                                  </p:stCondLst>
                                  <p:childTnLst>
                                    <p:set>
                                      <p:cBhvr>
                                        <p:cTn id="16" dur="1" fill="hold">
                                          <p:stCondLst>
                                            <p:cond delay="0"/>
                                          </p:stCondLst>
                                        </p:cTn>
                                        <p:tgtEl>
                                          <p:spTgt spid="9218"/>
                                        </p:tgtEl>
                                        <p:attrNameLst>
                                          <p:attrName>style.visibility</p:attrName>
                                        </p:attrNameLst>
                                      </p:cBhvr>
                                      <p:to>
                                        <p:strVal val="visible"/>
                                      </p:to>
                                    </p:set>
                                    <p:anim calcmode="lin" valueType="num">
                                      <p:cBhvr>
                                        <p:cTn id="17" dur="1000" fill="hold"/>
                                        <p:tgtEl>
                                          <p:spTgt spid="9218"/>
                                        </p:tgtEl>
                                        <p:attrNameLst>
                                          <p:attrName>ppt_w</p:attrName>
                                        </p:attrNameLst>
                                      </p:cBhvr>
                                      <p:tavLst>
                                        <p:tav tm="0">
                                          <p:val>
                                            <p:fltVal val="0"/>
                                          </p:val>
                                        </p:tav>
                                        <p:tav tm="100000">
                                          <p:val>
                                            <p:strVal val="#ppt_w"/>
                                          </p:val>
                                        </p:tav>
                                      </p:tavLst>
                                    </p:anim>
                                    <p:anim calcmode="lin" valueType="num">
                                      <p:cBhvr>
                                        <p:cTn id="18" dur="1000" fill="hold"/>
                                        <p:tgtEl>
                                          <p:spTgt spid="9218"/>
                                        </p:tgtEl>
                                        <p:attrNameLst>
                                          <p:attrName>ppt_h</p:attrName>
                                        </p:attrNameLst>
                                      </p:cBhvr>
                                      <p:tavLst>
                                        <p:tav tm="0">
                                          <p:val>
                                            <p:fltVal val="0"/>
                                          </p:val>
                                        </p:tav>
                                        <p:tav tm="100000">
                                          <p:val>
                                            <p:strVal val="#ppt_h"/>
                                          </p:val>
                                        </p:tav>
                                      </p:tavLst>
                                    </p:anim>
                                    <p:anim calcmode="lin" valueType="num">
                                      <p:cBhvr>
                                        <p:cTn id="19" dur="1000" fill="hold"/>
                                        <p:tgtEl>
                                          <p:spTgt spid="9218"/>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9218"/>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15"/>
                                            </p:cond>
                                          </p:stCondLst>
                                          <p:endCondLst>
                                            <p:cond evt="onStopAudio" delay="0">
                                              <p:tgtEl>
                                                <p:sldTgt/>
                                              </p:tgtEl>
                                            </p:cond>
                                          </p:endCondLst>
                                        </p:cTn>
                                        <p:tgtEl>
                                          <p:sndTgt r:embed="rId3" name="explode.wav"/>
                                        </p:tgtEl>
                                      </p:cMediaNode>
                                    </p:audio>
                                  </p:subTnLst>
                                </p:cTn>
                              </p:par>
                            </p:childTnLst>
                          </p:cTn>
                        </p:par>
                      </p:childTnLst>
                    </p:cTn>
                  </p:par>
                </p:childTnLst>
              </p:cTn>
              <p:prevCondLst>
                <p:cond evt="onPrev" delay="0">
                  <p:tgtEl>
                    <p:sldTgt/>
                  </p:tgtEl>
                </p:cond>
              </p:prevCondLst>
              <p:nextCondLst>
                <p:cond evt="onNext" delay="0">
                  <p:tgtEl>
                    <p:sldTgt/>
                  </p:tgtEl>
                </p:cond>
              </p:nextCondLst>
            </p:seq>
            <p:audio>
              <p:cMediaNode>
                <p:cTn id="21" fill="hold" display="0">
                  <p:stCondLst>
                    <p:cond delay="indefinite"/>
                  </p:stCondLst>
                  <p:endCondLst>
                    <p:cond evt="onNext" delay="0">
                      <p:tgtEl>
                        <p:sldTgt/>
                      </p:tgtEl>
                    </p:cond>
                    <p:cond evt="onPrev" delay="0">
                      <p:tgtEl>
                        <p:sldTgt/>
                      </p:tgtEl>
                    </p:cond>
                    <p:cond evt="onStopAudio" delay="0">
                      <p:tgtEl>
                        <p:sldTgt/>
                      </p:tgtEl>
                    </p:cond>
                  </p:endCondLst>
                </p:cTn>
                <p:tgtEl>
                  <p:spTgt spid="9222"/>
                </p:tgtEl>
              </p:cMediaNode>
            </p:audio>
          </p:childTnLst>
        </p:cTn>
      </p:par>
    </p:tnLst>
    <p:bldLst>
      <p:bldP spid="9218"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3399"/>
            </a:gs>
            <a:gs pos="100000">
              <a:srgbClr val="FFCCFF"/>
            </a:gs>
          </a:gsLst>
          <a:lin ang="0" scaled="1"/>
        </a:gradFill>
        <a:effectLst/>
      </p:bgPr>
    </p:bg>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0" y="1447800"/>
            <a:ext cx="9144000" cy="3387725"/>
          </a:xfrm>
          <a:prstGeom prst="rect">
            <a:avLst/>
          </a:prstGeom>
          <a:noFill/>
          <a:ln w="9525">
            <a:noFill/>
            <a:miter lim="800000"/>
            <a:headEnd/>
            <a:tailEnd/>
          </a:ln>
          <a:effectLst/>
        </p:spPr>
        <p:txBody>
          <a:bodyPr>
            <a:spAutoFit/>
          </a:bodyPr>
          <a:lstStyle/>
          <a:p>
            <a:r>
              <a:rPr lang="es-ES" sz="3600">
                <a:cs typeface="Times New Roman" pitchFamily="18" charset="0"/>
              </a:rPr>
              <a:t>           llegó a tener 40. 000 habitantes, y con sus alrededores, 200. 000; lo que prueba la eficacia de la organización imperial; pero aún existieron ciudades mayores, como la de Chanchán, en la costa.</a:t>
            </a:r>
          </a:p>
          <a:p>
            <a:pPr eaLnBrk="0" hangingPunct="0"/>
            <a:endParaRPr lang="es-ES" sz="3600"/>
          </a:p>
        </p:txBody>
      </p:sp>
      <p:graphicFrame>
        <p:nvGraphicFramePr>
          <p:cNvPr id="10243" name="Object 3"/>
          <p:cNvGraphicFramePr>
            <a:graphicFrameLocks noChangeAspect="1"/>
          </p:cNvGraphicFramePr>
          <p:nvPr/>
        </p:nvGraphicFramePr>
        <p:xfrm>
          <a:off x="3348038" y="3933825"/>
          <a:ext cx="1905000" cy="1981200"/>
        </p:xfrm>
        <a:graphic>
          <a:graphicData uri="http://schemas.openxmlformats.org/presentationml/2006/ole">
            <p:oleObj spid="_x0000_s10243" name="Imagen de mapa de bits" r:id="rId5" imgW="1971950" imgH="2476190" progId="Paint.Picture">
              <p:embed/>
            </p:oleObj>
          </a:graphicData>
        </a:graphic>
      </p:graphicFrame>
      <p:sp>
        <p:nvSpPr>
          <p:cNvPr id="10244" name="WordArt 4"/>
          <p:cNvSpPr>
            <a:spLocks noChangeArrowheads="1" noChangeShapeType="1" noTextEdit="1"/>
          </p:cNvSpPr>
          <p:nvPr/>
        </p:nvSpPr>
        <p:spPr bwMode="auto">
          <a:xfrm>
            <a:off x="228600" y="1447800"/>
            <a:ext cx="1077913" cy="514350"/>
          </a:xfrm>
          <a:prstGeom prst="rect">
            <a:avLst/>
          </a:prstGeom>
        </p:spPr>
        <p:txBody>
          <a:bodyPr wrap="none" fromWordArt="1">
            <a:prstTxWarp prst="textFadeUp">
              <a:avLst>
                <a:gd name="adj" fmla="val 9991"/>
              </a:avLst>
            </a:prstTxWarp>
          </a:bodyPr>
          <a:lstStyle/>
          <a:p>
            <a:pPr algn="ctr"/>
            <a:r>
              <a:rPr lang="es-CL" sz="3600" b="1" kern="10">
                <a:ln w="12700">
                  <a:solidFill>
                    <a:srgbClr val="B2B2B2"/>
                  </a:solidFill>
                  <a:round/>
                  <a:headEnd/>
                  <a:tailEnd/>
                </a:ln>
                <a:gradFill rotWithShape="0">
                  <a:gsLst>
                    <a:gs pos="0">
                      <a:srgbClr val="520402"/>
                    </a:gs>
                    <a:gs pos="100000">
                      <a:srgbClr val="FFCC00"/>
                    </a:gs>
                  </a:gsLst>
                  <a:lin ang="5400000" scaled="1"/>
                </a:gradFill>
                <a:effectLst>
                  <a:outerShdw dist="35921" dir="2700000" sy="50000" rotWithShape="0">
                    <a:srgbClr val="875B0D"/>
                  </a:outerShdw>
                </a:effectLst>
                <a:latin typeface="Algerian"/>
              </a:rPr>
              <a:t>Cuzco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10243"/>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3" name="laser.wav"/>
                                        </p:tgtEl>
                                      </p:cMediaNode>
                                    </p:audio>
                                  </p:subTnLst>
                                </p:cTn>
                              </p:par>
                            </p:childTnLst>
                          </p:cTn>
                        </p:par>
                        <p:par>
                          <p:cTn id="7" fill="hold">
                            <p:stCondLst>
                              <p:cond delay="500"/>
                            </p:stCondLst>
                            <p:childTnLst>
                              <p:par>
                                <p:cTn id="8" presetID="5" presetClass="entr" presetSubtype="5" fill="hold" grpId="0" nodeType="afterEffect">
                                  <p:stCondLst>
                                    <p:cond delay="0"/>
                                  </p:stCondLst>
                                  <p:childTnLst>
                                    <p:set>
                                      <p:cBhvr>
                                        <p:cTn id="9" dur="1" fill="hold">
                                          <p:stCondLst>
                                            <p:cond delay="0"/>
                                          </p:stCondLst>
                                        </p:cTn>
                                        <p:tgtEl>
                                          <p:spTgt spid="10242"/>
                                        </p:tgtEl>
                                        <p:attrNameLst>
                                          <p:attrName>style.visibility</p:attrName>
                                        </p:attrNameLst>
                                      </p:cBhvr>
                                      <p:to>
                                        <p:strVal val="visible"/>
                                      </p:to>
                                    </p:set>
                                    <p:animEffect transition="in" filter="checkerboard(down)">
                                      <p:cBhvr>
                                        <p:cTn id="10" dur="500"/>
                                        <p:tgtEl>
                                          <p:spTgt spid="10242"/>
                                        </p:tgtEl>
                                      </p:cBhvr>
                                    </p:animEffect>
                                  </p:childTnLst>
                                  <p:subTnLst>
                                    <p:audio>
                                      <p:cMediaNode>
                                        <p:cTn display="0" masterRel="sameClick">
                                          <p:stCondLst>
                                            <p:cond evt="begin" delay="0">
                                              <p:tn val="8"/>
                                            </p:cond>
                                          </p:stCondLst>
                                          <p:endCondLst>
                                            <p:cond evt="onStopAudio" delay="0">
                                              <p:tgtEl>
                                                <p:sldTgt/>
                                              </p:tgtEl>
                                            </p:cond>
                                          </p:endCondLst>
                                        </p:cTn>
                                        <p:tgtEl>
                                          <p:sndTgt r:embed="rId4"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71</TotalTime>
  <Words>464</Words>
  <Application>Microsoft Office PowerPoint</Application>
  <PresentationFormat>Presentación en pantalla (4:3)</PresentationFormat>
  <Paragraphs>28</Paragraphs>
  <Slides>14</Slides>
  <Notes>1</Notes>
  <HiddenSlides>0</HiddenSlides>
  <MMClips>12</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1</vt:i4>
      </vt:variant>
      <vt:variant>
        <vt:lpstr>Títulos de diapositiva</vt:lpstr>
      </vt:variant>
      <vt:variant>
        <vt:i4>14</vt:i4>
      </vt:variant>
    </vt:vector>
  </HeadingPairs>
  <TitlesOfParts>
    <vt:vector size="19" baseType="lpstr">
      <vt:lpstr>Times New Roman</vt:lpstr>
      <vt:lpstr>Snap ITC</vt:lpstr>
      <vt:lpstr>Arial Unicode MS</vt:lpstr>
      <vt:lpstr>Flujo</vt:lpstr>
      <vt:lpstr>Imagen de mapa de bits</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Los quipus</vt:lpstr>
    </vt:vector>
  </TitlesOfParts>
  <Company>FEW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Primaria</dc:creator>
  <cp:lastModifiedBy>jano.duarte</cp:lastModifiedBy>
  <cp:revision>10</cp:revision>
  <dcterms:created xsi:type="dcterms:W3CDTF">2000-09-13T13:14:21Z</dcterms:created>
  <dcterms:modified xsi:type="dcterms:W3CDTF">2011-04-05T14:02:03Z</dcterms:modified>
</cp:coreProperties>
</file>