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1.jpeg" ContentType="image/jpe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media/image2.jpeg" ContentType="image/jpeg"/>
  <Override PartName="/ppt/notesSlides/notesSlide11.xml" ContentType="application/vnd.openxmlformats-officedocument.presentationml.notesSlide+xml"/>
  <Override PartName="/ppt/media/image3.jpeg" ContentType="image/jpeg"/>
  <Override PartName="/ppt/notesSlides/notesSlide12.xml" ContentType="application/vnd.openxmlformats-officedocument.presentationml.notesSlide+xml"/>
  <Override PartName="/ppt/media/image4.jpeg" ContentType="image/jpeg"/>
  <Override PartName="/ppt/notesSlides/notesSlide13.xml" ContentType="application/vnd.openxmlformats-officedocument.presentationml.notesSlide+xml"/>
  <Override PartName="/ppt/media/image5.jpeg" ContentType="image/jpeg"/>
  <Override PartName="/ppt/media/image6.jpeg" ContentType="image/jpeg"/>
  <Override PartName="/ppt/media/image7.jpeg" ContentType="image/jpeg"/>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media/image8.jpeg" ContentType="image/jpeg"/>
  <Override PartName="/ppt/notesSlides/notesSlide17.xml" ContentType="application/vnd.openxmlformats-officedocument.presentationml.notesSlide+xml"/>
  <Override PartName="/ppt/media/image9.jpeg" ContentType="image/jpeg"/>
  <Override PartName="/ppt/media/image10.jpeg" ContentType="image/jpeg"/>
  <Override PartName="/ppt/media/image11.jpeg" ContentType="image/jpeg"/>
  <Override PartName="/ppt/media/image12.jpeg" ContentType="image/jpeg"/>
  <Override PartName="/ppt/notesSlides/notesSlide18.xml" ContentType="application/vnd.openxmlformats-officedocument.presentationml.notesSlide+xml"/>
  <Override PartName="/ppt/media/image13.jpeg" ContentType="image/jpeg"/>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media/image14.jpeg" ContentType="image/jpeg"/>
  <Override PartName="/ppt/media/image15.jpeg" ContentType="image/jpeg"/>
  <Override PartName="/ppt/media/image16.jpeg" ContentType="image/jpeg"/>
  <Override PartName="/ppt/notesSlides/notesSlide22.xml" ContentType="application/vnd.openxmlformats-officedocument.presentationml.notesSlide+xml"/>
  <Override PartName="/ppt/media/image17.jpeg" ContentType="image/jpeg"/>
  <Override PartName="/ppt/notesSlides/notesSlide23.xml" ContentType="application/vnd.openxmlformats-officedocument.presentationml.notesSlide+xml"/>
  <Override PartName="/ppt/media/image18.jpeg" ContentType="image/jpeg"/>
  <Override PartName="/ppt/notesSlides/notesSlide24.xml" ContentType="application/vnd.openxmlformats-officedocument.presentationml.notesSlide+xml"/>
  <Override PartName="/ppt/media/image19.jpeg" ContentType="image/jpeg"/>
  <Override PartName="/ppt/notesSlides/notesSlide25.xml" ContentType="application/vnd.openxmlformats-officedocument.presentationml.notesSlide+xml"/>
  <Override PartName="/ppt/media/image20.jpeg" ContentType="image/jpeg"/>
  <Override PartName="/ppt/notesSlides/notesSlide26.xml" ContentType="application/vnd.openxmlformats-officedocument.presentationml.notesSlid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3C0FC">
              <a:alpha val="26000"/>
            </a:srgbClr>
          </a:solidFill>
        </a:fill>
      </a:tcStyle>
    </a:band2H>
    <a:firstCol>
      <a:tcTxStyle b="off" i="off">
        <a:fontRef idx="minor">
          <a:srgbClr val="FFFFFF"/>
        </a:fontRef>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hueOff val="-136794"/>
              <a:satOff val="-2150"/>
              <a:lumOff val="15693"/>
            </a:schemeClr>
          </a:solidFill>
        </a:fill>
      </a:tcStyle>
    </a:firstCol>
    <a:la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lastRow>
    <a:fir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b="def" i="def"/>
      <a:tcStyle>
        <a:tcBdr/>
        <a:fill>
          <a:solidFill>
            <a:srgbClr val="8EA5CB">
              <a:alpha val="25000"/>
            </a:srgbClr>
          </a:solidFill>
        </a:fill>
      </a:tcStyle>
    </a:band2H>
    <a:firstCol>
      <a:tcTxStyle b="off" i="off">
        <a:fontRef idx="minor">
          <a:srgbClr val="FFFFFF"/>
        </a:fontRef>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solidFill>
            <a:srgbClr val="53585F"/>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firstRow>
  </a:tblStyle>
  <a:tblStyle styleId="{EEE7283C-3CF3-47DC-8721-378D4A62B228}" styleName="">
    <a:tblBg/>
    <a:wholeTbl>
      <a:tcTxStyle b="off" i="off">
        <a:fontRef idx="minor">
          <a:srgbClr val="FFFFFF"/>
        </a:fontRef>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b="def" i="def"/>
      <a:tcStyle>
        <a:tcBdr/>
        <a:fill>
          <a:solidFill>
            <a:schemeClr val="accent3">
              <a:alpha val="35000"/>
            </a:scheme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CBCBCB"/>
              </a:solidFill>
              <a:prstDash val="solid"/>
              <a:miter lim="400000"/>
            </a:ln>
          </a:insideV>
        </a:tcBdr>
        <a:fill>
          <a:solidFill>
            <a:srgbClr val="2D713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CBCBCB"/>
              </a:solidFill>
              <a:prstDash val="solid"/>
              <a:miter lim="400000"/>
            </a:ln>
          </a:insideH>
          <a:insideV>
            <a:ln w="12700" cap="flat">
              <a:noFill/>
              <a:miter lim="400000"/>
            </a:ln>
          </a:insideV>
        </a:tcBdr>
        <a:fill>
          <a:solidFill>
            <a:schemeClr val="accent3"/>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25400" cap="flat">
              <a:solidFill>
                <a:srgbClr val="CBCBCB"/>
              </a:solidFill>
              <a:prstDash val="solid"/>
              <a:miter lim="400000"/>
            </a:ln>
          </a:insideH>
          <a:insideV>
            <a:ln w="12700" cap="flat">
              <a:noFill/>
              <a:miter lim="400000"/>
            </a:ln>
          </a:insideV>
        </a:tcBdr>
        <a:fill>
          <a:solidFill>
            <a:schemeClr val="accent3"/>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97A7C">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BF630E"/>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b="def" i="def"/>
      <a:tcStyle>
        <a:tcBdr/>
        <a:fill>
          <a:solidFill>
            <a:srgbClr val="797A7C">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1F242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b="def" i="def"/>
      <a:tcStyle>
        <a:tcBdr/>
        <a:fill>
          <a:solidFill>
            <a:srgbClr val="797A7C">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10.xml.rels><?xml version="1.0" encoding="UTF-8" standalone="yes"?><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11.xml.rels><?xml version="1.0" encoding="UTF-8" standalone="yes"?><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12.xml.rels><?xml version="1.0" encoding="UTF-8" standalone="yes"?><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13.xml.rels><?xml version="1.0" encoding="UTF-8" standalone="yes"?><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14.xml.rels><?xml version="1.0" encoding="UTF-8" standalone="yes"?><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15.xml.rels><?xml version="1.0" encoding="UTF-8" standalone="yes"?><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_rels/notesSlide16.xml.rels><?xml version="1.0" encoding="UTF-8" standalone="yes"?><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Relationships>

</file>

<file path=ppt/notesSlides/_rels/notesSlide17.xml.rels><?xml version="1.0" encoding="UTF-8" standalone="yes"?><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Relationships>

</file>

<file path=ppt/notesSlides/_rels/notesSlide18.xml.rels><?xml version="1.0" encoding="UTF-8" standalone="yes"?><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Relationships>

</file>

<file path=ppt/notesSlides/_rels/notesSlide19.xml.rels><?xml version="1.0" encoding="UTF-8" standalone="yes"?><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20.xml.rels><?xml version="1.0" encoding="UTF-8" standalone="yes"?><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Relationships>

</file>

<file path=ppt/notesSlides/_rels/notesSlide21.xml.rels><?xml version="1.0" encoding="UTF-8" standalone="yes"?><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Relationships>

</file>

<file path=ppt/notesSlides/_rels/notesSlide22.xml.rels><?xml version="1.0" encoding="UTF-8" standalone="yes"?><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Relationships>

</file>

<file path=ppt/notesSlides/_rels/notesSlide23.xml.rels><?xml version="1.0" encoding="UTF-8" standalone="yes"?><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Relationships>

</file>

<file path=ppt/notesSlides/_rels/notesSlide24.xml.rels><?xml version="1.0" encoding="UTF-8" standalone="yes"?><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Relationships>

</file>

<file path=ppt/notesSlides/_rels/notesSlide25.xml.rels><?xml version="1.0" encoding="UTF-8" standalone="yes"?><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Relationships>

</file>

<file path=ppt/notesSlides/_rels/notesSlide26.xml.rels><?xml version="1.0" encoding="UTF-8" standalone="yes"?><Relationships xmlns="http://schemas.openxmlformats.org/package/2006/relationships"><Relationship Id="rId1" Type="http://schemas.openxmlformats.org/officeDocument/2006/relationships/slide" Target="../slides/slide34.xml"/><Relationship Id="rId2" Type="http://schemas.openxmlformats.org/officeDocument/2006/relationships/notesMaster" Target="../notesMasters/notesMaster1.xml"/></Relationships>

</file>

<file path=ppt/notesSlides/_rels/notesSlide3.xml.rels><?xml version="1.0" encoding="UTF-8" standalone="yes"?><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4.xml.rels><?xml version="1.0" encoding="UTF-8" standalone="yes"?><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5.xml.rels><?xml version="1.0" encoding="UTF-8" standalone="yes"?><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6.xml.rels><?xml version="1.0" encoding="UTF-8" standalone="yes"?><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7.xml.rels><?xml version="1.0" encoding="UTF-8" standalone="yes"?><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8.xml.rels><?xml version="1.0" encoding="UTF-8" standalone="yes"?><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9.xml.rels><?xml version="1.0" encoding="UTF-8" standalone="yes"?><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6" name="Shape 126"/>
          <p:cNvSpPr/>
          <p:nvPr>
            <p:ph type="sldImg"/>
          </p:nvPr>
        </p:nvSpPr>
        <p:spPr>
          <a:prstGeom prst="rect">
            <a:avLst/>
          </a:prstGeom>
        </p:spPr>
        <p:txBody>
          <a:bodyPr/>
          <a:lstStyle/>
          <a:p>
            <a:pPr/>
          </a:p>
        </p:txBody>
      </p:sp>
      <p:sp>
        <p:nvSpPr>
          <p:cNvPr id="127" name="Shape 127"/>
          <p:cNvSpPr/>
          <p:nvPr>
            <p:ph type="body" sz="quarter" idx="1"/>
          </p:nvPr>
        </p:nvSpPr>
        <p:spPr>
          <a:prstGeom prst="rect">
            <a:avLst/>
          </a:prstGeom>
        </p:spPr>
        <p:txBody>
          <a:bodyPr/>
          <a:lstStyle/>
          <a:p>
            <a:pPr/>
            <a:r>
              <a:t>Last years layout that took 2 days to setup.</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1" name="Shape 171"/>
          <p:cNvSpPr/>
          <p:nvPr>
            <p:ph type="sldImg"/>
          </p:nvPr>
        </p:nvSpPr>
        <p:spPr>
          <a:prstGeom prst="rect">
            <a:avLst/>
          </a:prstGeom>
        </p:spPr>
        <p:txBody>
          <a:bodyPr/>
          <a:lstStyle/>
          <a:p>
            <a:pPr/>
          </a:p>
        </p:txBody>
      </p:sp>
      <p:sp>
        <p:nvSpPr>
          <p:cNvPr id="172" name="Shape 172"/>
          <p:cNvSpPr/>
          <p:nvPr>
            <p:ph type="body" sz="quarter" idx="1"/>
          </p:nvPr>
        </p:nvSpPr>
        <p:spPr>
          <a:prstGeom prst="rect">
            <a:avLst/>
          </a:prstGeom>
        </p:spPr>
        <p:txBody>
          <a:bodyPr/>
          <a:lstStyle/>
          <a:p>
            <a:pPr/>
            <a:r>
              <a:t>This is what we are going to build</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6" name="Shape 176"/>
          <p:cNvSpPr/>
          <p:nvPr>
            <p:ph type="sldImg"/>
          </p:nvPr>
        </p:nvSpPr>
        <p:spPr>
          <a:prstGeom prst="rect">
            <a:avLst/>
          </a:prstGeom>
        </p:spPr>
        <p:txBody>
          <a:bodyPr/>
          <a:lstStyle/>
          <a:p>
            <a:pPr/>
          </a:p>
        </p:txBody>
      </p:sp>
      <p:sp>
        <p:nvSpPr>
          <p:cNvPr id="177" name="Shape 177"/>
          <p:cNvSpPr/>
          <p:nvPr>
            <p:ph type="body" sz="quarter" idx="1"/>
          </p:nvPr>
        </p:nvSpPr>
        <p:spPr>
          <a:prstGeom prst="rect">
            <a:avLst/>
          </a:prstGeom>
        </p:spPr>
        <p:txBody>
          <a:bodyPr/>
          <a:lstStyle/>
          <a:p>
            <a:pPr/>
            <a:r>
              <a:t>These lamppost were already drilled out (for BW 2016) with the variable speed drill using the brand new 1/8in drill bit on its slowest setting.  I drilled them out from both ends by just holding the lamppost in my left hand and the drill in my right.  Don't go too fast or the plastic will melt, also keep a close eye on where you are to see if you blow out one of the sides.</a:t>
            </a:r>
          </a:p>
          <a:p>
            <a:pPr/>
          </a:p>
          <a:p>
            <a:pPr/>
            <a:r>
              <a:t>Then run the [BrickStuff pico] LED light through the hole.  If you cut the connector off first then you can use a smaller drill bit.  Since I was using the pico lights intact last year I had to use the 1/8in bit.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3" name="Shape 183"/>
          <p:cNvSpPr/>
          <p:nvPr>
            <p:ph type="sldImg"/>
          </p:nvPr>
        </p:nvSpPr>
        <p:spPr>
          <a:prstGeom prst="rect">
            <a:avLst/>
          </a:prstGeom>
        </p:spPr>
        <p:txBody>
          <a:bodyPr/>
          <a:lstStyle/>
          <a:p>
            <a:pPr/>
          </a:p>
        </p:txBody>
      </p:sp>
      <p:sp>
        <p:nvSpPr>
          <p:cNvPr id="184" name="Shape 184"/>
          <p:cNvSpPr/>
          <p:nvPr>
            <p:ph type="body" sz="quarter" idx="1"/>
          </p:nvPr>
        </p:nvSpPr>
        <p:spPr>
          <a:prstGeom prst="rect">
            <a:avLst/>
          </a:prstGeom>
        </p:spPr>
        <p:txBody>
          <a:bodyPr/>
          <a:lstStyle/>
          <a:p>
            <a:pPr/>
            <a:r>
              <a:t>Trim the 2 pin straight header strip after breaking it off so that it will fit inside the hole of a Technic 2 x 6 plate</a:t>
            </a:r>
          </a:p>
          <a:p>
            <a:pPr/>
            <a:r>
              <a:t>Don't strip too much wire before the connector as you may short the wire after you epoxy the pins in</a:t>
            </a:r>
          </a:p>
          <a:p>
            <a:pPr/>
            <a:r>
              <a:t>Don't make the pins too hot when soldering otherwise they will slide in the plastic and not plug into the socket.  You can fix this with the craft glue.</a:t>
            </a:r>
          </a:p>
          <a:p>
            <a:pPr/>
            <a:r>
              <a:t>Mark the exposed of the pin with the red Sharpie after you soldered the red wire.</a:t>
            </a:r>
          </a:p>
          <a:p>
            <a:pPr/>
            <a:r>
              <a:t>Mark the underside of the lamppost to match the pins after you glue the pins in so if the color is rubbed off you will still know the orientation.  Orientation is important with LEDs (the diode part of Light Emitting Diode).</a:t>
            </a:r>
          </a:p>
          <a:p>
            <a:pPr/>
            <a:r>
              <a:t>Make sure the epoxy is fully cured before testing out.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1" name="Shape 191"/>
          <p:cNvSpPr/>
          <p:nvPr>
            <p:ph type="sldImg"/>
          </p:nvPr>
        </p:nvSpPr>
        <p:spPr>
          <a:prstGeom prst="rect">
            <a:avLst/>
          </a:prstGeom>
        </p:spPr>
        <p:txBody>
          <a:bodyPr/>
          <a:lstStyle/>
          <a:p>
            <a:pPr/>
          </a:p>
        </p:txBody>
      </p:sp>
      <p:sp>
        <p:nvSpPr>
          <p:cNvPr id="192" name="Shape 192"/>
          <p:cNvSpPr/>
          <p:nvPr>
            <p:ph type="body" sz="quarter" idx="1"/>
          </p:nvPr>
        </p:nvSpPr>
        <p:spPr>
          <a:prstGeom prst="rect">
            <a:avLst/>
          </a:prstGeom>
        </p:spPr>
        <p:txBody>
          <a:bodyPr/>
          <a:lstStyle/>
          <a:p>
            <a:pPr/>
            <a:r>
              <a:t>You usually lose 1 pin per cut as the adjacent socket is not secured.</a:t>
            </a:r>
          </a:p>
          <a:p>
            <a:pPr/>
          </a:p>
          <a:p>
            <a:pPr/>
            <a:r>
              <a:t>You can only bend the leads once before they break off.</a:t>
            </a:r>
          </a:p>
          <a:p>
            <a:pPr/>
          </a:p>
          <a:p>
            <a:pPr/>
            <a:r>
              <a:t>Be consistent in how you bend your leads as changing the order will cause your lampposts to have to be a different orientation when installing them.  I have at least 2 sockets (each on a different road plate) that has the leads bent the wrong way.</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9" name="Shape 199"/>
          <p:cNvSpPr/>
          <p:nvPr>
            <p:ph type="sldImg"/>
          </p:nvPr>
        </p:nvSpPr>
        <p:spPr>
          <a:prstGeom prst="rect">
            <a:avLst/>
          </a:prstGeom>
        </p:spPr>
        <p:txBody>
          <a:bodyPr/>
          <a:lstStyle/>
          <a:p>
            <a:pPr/>
          </a:p>
        </p:txBody>
      </p:sp>
      <p:sp>
        <p:nvSpPr>
          <p:cNvPr id="200" name="Shape 200"/>
          <p:cNvSpPr/>
          <p:nvPr>
            <p:ph type="body" sz="quarter" idx="1"/>
          </p:nvPr>
        </p:nvSpPr>
        <p:spPr>
          <a:prstGeom prst="rect">
            <a:avLst/>
          </a:prstGeom>
        </p:spPr>
        <p:txBody>
          <a:bodyPr/>
          <a:lstStyle/>
          <a:p>
            <a:pPr/>
            <a:r>
              <a:t>The number in red and black are the order of the locations to strip the wires.  You will strip about 1/8 in long, enough to solder a second wire perpendicular to this wire.</a:t>
            </a:r>
          </a:p>
          <a:p>
            <a:pPr/>
          </a:p>
          <a:p>
            <a:pPr/>
            <a:r>
              <a:t>The upper left corner is for doing T and intersection road plates.  They are relatively simple wires with a single male and female connector.</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7" name="Shape 207"/>
          <p:cNvSpPr/>
          <p:nvPr>
            <p:ph type="sldImg"/>
          </p:nvPr>
        </p:nvSpPr>
        <p:spPr>
          <a:prstGeom prst="rect">
            <a:avLst/>
          </a:prstGeom>
        </p:spPr>
        <p:txBody>
          <a:bodyPr/>
          <a:lstStyle/>
          <a:p>
            <a:pPr/>
          </a:p>
        </p:txBody>
      </p:sp>
      <p:sp>
        <p:nvSpPr>
          <p:cNvPr id="208" name="Shape 208"/>
          <p:cNvSpPr/>
          <p:nvPr>
            <p:ph type="body" sz="quarter" idx="1"/>
          </p:nvPr>
        </p:nvSpPr>
        <p:spPr>
          <a:prstGeom prst="rect">
            <a:avLst/>
          </a:prstGeom>
        </p:spPr>
        <p:txBody>
          <a:bodyPr/>
          <a:lstStyle/>
          <a:p>
            <a:pPr/>
            <a:r>
              <a:t>You work from the center out on the 31L wires.  Create hook on one end of the 3L and 2L wires.</a:t>
            </a:r>
          </a:p>
          <a:p>
            <a:pPr/>
          </a:p>
          <a:p>
            <a:pPr/>
            <a:r>
              <a:t>Make sure you keep the 31L wire orientation correct as it is asymmetrical.</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2" name="Shape 212"/>
          <p:cNvSpPr/>
          <p:nvPr>
            <p:ph type="sldImg"/>
          </p:nvPr>
        </p:nvSpPr>
        <p:spPr>
          <a:prstGeom prst="rect">
            <a:avLst/>
          </a:prstGeom>
        </p:spPr>
        <p:txBody>
          <a:bodyPr/>
          <a:lstStyle/>
          <a:p>
            <a:pPr/>
          </a:p>
        </p:txBody>
      </p:sp>
      <p:sp>
        <p:nvSpPr>
          <p:cNvPr id="213" name="Shape 213"/>
          <p:cNvSpPr/>
          <p:nvPr>
            <p:ph type="body" sz="quarter" idx="1"/>
          </p:nvPr>
        </p:nvSpPr>
        <p:spPr>
          <a:prstGeom prst="rect">
            <a:avLst/>
          </a:prstGeom>
        </p:spPr>
        <p:txBody>
          <a:bodyPr/>
          <a:lstStyle/>
          <a:p>
            <a:pPr/>
            <a:r>
              <a:t>Note 2 lamppost sockets one with the ends bent and hooked.</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3" name="Shape 223"/>
          <p:cNvSpPr/>
          <p:nvPr>
            <p:ph type="sldImg"/>
          </p:nvPr>
        </p:nvSpPr>
        <p:spPr>
          <a:prstGeom prst="rect">
            <a:avLst/>
          </a:prstGeom>
        </p:spPr>
        <p:txBody>
          <a:bodyPr/>
          <a:lstStyle/>
          <a:p>
            <a:pPr/>
          </a:p>
        </p:txBody>
      </p:sp>
      <p:sp>
        <p:nvSpPr>
          <p:cNvPr id="224" name="Shape 224"/>
          <p:cNvSpPr/>
          <p:nvPr>
            <p:ph type="body" sz="quarter" idx="1"/>
          </p:nvPr>
        </p:nvSpPr>
        <p:spPr>
          <a:prstGeom prst="rect">
            <a:avLst/>
          </a:prstGeom>
        </p:spPr>
        <p:txBody>
          <a:bodyPr/>
          <a:lstStyle/>
          <a:p>
            <a:pPr/>
            <a:r>
              <a:t>You need to crimp the connector 1) to the insulator, 2) to solder that you add to the wire and 3) crimping soldered connection.</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8" name="Shape 228"/>
          <p:cNvSpPr/>
          <p:nvPr>
            <p:ph type="sldImg"/>
          </p:nvPr>
        </p:nvSpPr>
        <p:spPr>
          <a:prstGeom prst="rect">
            <a:avLst/>
          </a:prstGeom>
        </p:spPr>
        <p:txBody>
          <a:bodyPr/>
          <a:lstStyle/>
          <a:p>
            <a:pPr/>
          </a:p>
        </p:txBody>
      </p:sp>
      <p:sp>
        <p:nvSpPr>
          <p:cNvPr id="229" name="Shape 229"/>
          <p:cNvSpPr/>
          <p:nvPr>
            <p:ph type="body" sz="quarter" idx="1"/>
          </p:nvPr>
        </p:nvSpPr>
        <p:spPr>
          <a:prstGeom prst="rect">
            <a:avLst/>
          </a:prstGeom>
        </p:spPr>
        <p:txBody>
          <a:bodyPr/>
          <a:lstStyle/>
          <a:p>
            <a:pPr/>
            <a:r>
              <a:t>When testing with the multimeter, I use the Ohms (Resistance) settings.  You should have almost 0 resistance going through a properly soldered connection.</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6" name="Shape 236"/>
          <p:cNvSpPr/>
          <p:nvPr>
            <p:ph type="sldImg"/>
          </p:nvPr>
        </p:nvSpPr>
        <p:spPr>
          <a:prstGeom prst="rect">
            <a:avLst/>
          </a:prstGeom>
        </p:spPr>
        <p:txBody>
          <a:bodyPr/>
          <a:lstStyle/>
          <a:p>
            <a:pPr/>
          </a:p>
        </p:txBody>
      </p:sp>
      <p:sp>
        <p:nvSpPr>
          <p:cNvPr id="237" name="Shape 237"/>
          <p:cNvSpPr/>
          <p:nvPr>
            <p:ph type="body" sz="quarter" idx="1"/>
          </p:nvPr>
        </p:nvSpPr>
        <p:spPr>
          <a:prstGeom prst="rect">
            <a:avLst/>
          </a:prstGeom>
        </p:spPr>
        <p:txBody>
          <a:bodyPr/>
          <a:lstStyle/>
          <a:p>
            <a:pPr/>
            <a:r>
              <a:t>Use the hooked ends of the 2L wires, 3L wires, and lamppost socket to wrap around the exposed strip of wire on the associated 31L wire.  The 2L and 3L wires will be soldered to the outer most stripped sections on each end, the lamppost socket is soldered to the innermost stripped section (white 1x1 round plate on the wiring harness jig).</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1" name="Shape 131"/>
          <p:cNvSpPr/>
          <p:nvPr>
            <p:ph type="sldImg"/>
          </p:nvPr>
        </p:nvSpPr>
        <p:spPr>
          <a:prstGeom prst="rect">
            <a:avLst/>
          </a:prstGeom>
        </p:spPr>
        <p:txBody>
          <a:bodyPr/>
          <a:lstStyle/>
          <a:p>
            <a:pPr/>
          </a:p>
        </p:txBody>
      </p:sp>
      <p:sp>
        <p:nvSpPr>
          <p:cNvPr id="132" name="Shape 132"/>
          <p:cNvSpPr/>
          <p:nvPr>
            <p:ph type="body" sz="quarter" idx="1"/>
          </p:nvPr>
        </p:nvSpPr>
        <p:spPr>
          <a:prstGeom prst="rect">
            <a:avLst/>
          </a:prstGeom>
        </p:spPr>
        <p:txBody>
          <a:bodyPr/>
          <a:lstStyle/>
          <a:p>
            <a:pPr/>
            <a:r>
              <a:t>Last year at BW my layout took 2 days to wire and setup; with these new roads that is now only a few hours.</a:t>
            </a:r>
          </a:p>
          <a:p>
            <a:pPr/>
            <a:r>
              <a:t>I wanted to make sure I could connect many road segments as possible in a line and not have too much voltage drop from the beginning to the end.  My current max is 16 plates.</a:t>
            </a:r>
          </a:p>
          <a:p>
            <a:pPr/>
            <a:r>
              <a:t>This design needed to be flexible enough for different layouts and different buildings connected to it.</a:t>
            </a:r>
          </a:p>
          <a:p>
            <a:pPr/>
            <a:r>
              <a:t>It needed to be simple, just wires and connectors.  No resistors, capacitors, etc.  Effectively this is just a fancy extension cord.</a:t>
            </a:r>
          </a:p>
          <a:p>
            <a:pPr/>
            <a:r>
              <a:t>It needs to be able to survive show setup and teardown for many years to come.</a:t>
            </a:r>
          </a:p>
          <a:p>
            <a:pPr/>
            <a:r>
              <a:t>I wanted to make sure I could reuse the bricks in the future for something other than a road.  Only 1 part was modified in this design, the lampposts themselves.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1" name="Shape 241"/>
          <p:cNvSpPr/>
          <p:nvPr>
            <p:ph type="sldImg"/>
          </p:nvPr>
        </p:nvSpPr>
        <p:spPr>
          <a:prstGeom prst="rect">
            <a:avLst/>
          </a:prstGeom>
        </p:spPr>
        <p:txBody>
          <a:bodyPr/>
          <a:lstStyle/>
          <a:p>
            <a:pPr/>
          </a:p>
        </p:txBody>
      </p:sp>
      <p:sp>
        <p:nvSpPr>
          <p:cNvPr id="242" name="Shape 242"/>
          <p:cNvSpPr/>
          <p:nvPr>
            <p:ph type="body" sz="quarter" idx="1"/>
          </p:nvPr>
        </p:nvSpPr>
        <p:spPr>
          <a:prstGeom prst="rect">
            <a:avLst/>
          </a:prstGeom>
        </p:spPr>
        <p:txBody>
          <a:bodyPr/>
          <a:lstStyle/>
          <a:p>
            <a:pPr/>
            <a:r>
              <a:t>This is a finished harness. You need 2 for each road segment: each goes under the sidewalk.</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6" name="Shape 246"/>
          <p:cNvSpPr/>
          <p:nvPr>
            <p:ph type="sldImg"/>
          </p:nvPr>
        </p:nvSpPr>
        <p:spPr>
          <a:prstGeom prst="rect">
            <a:avLst/>
          </a:prstGeom>
        </p:spPr>
        <p:txBody>
          <a:bodyPr/>
          <a:lstStyle/>
          <a:p>
            <a:pPr/>
          </a:p>
        </p:txBody>
      </p:sp>
      <p:sp>
        <p:nvSpPr>
          <p:cNvPr id="247" name="Shape 247"/>
          <p:cNvSpPr/>
          <p:nvPr>
            <p:ph type="body" sz="quarter" idx="1"/>
          </p:nvPr>
        </p:nvSpPr>
        <p:spPr>
          <a:prstGeom prst="rect">
            <a:avLst/>
          </a:prstGeom>
        </p:spPr>
        <p:txBody>
          <a:bodyPr/>
          <a:lstStyle/>
          <a:p>
            <a:pPr/>
            <a:r>
              <a:t>The harness passing a test after the soldering is complete.</a:t>
            </a:r>
          </a:p>
          <a:p>
            <a:pPr/>
          </a:p>
          <a:p>
            <a:pPr/>
            <a:r>
              <a:t>This would be the time to coat the T connections and lamppost socket leads with connector coating.</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6" name="Shape 256"/>
          <p:cNvSpPr/>
          <p:nvPr>
            <p:ph type="sldImg"/>
          </p:nvPr>
        </p:nvSpPr>
        <p:spPr>
          <a:prstGeom prst="rect">
            <a:avLst/>
          </a:prstGeom>
        </p:spPr>
        <p:txBody>
          <a:bodyPr/>
          <a:lstStyle/>
          <a:p>
            <a:pPr/>
          </a:p>
        </p:txBody>
      </p:sp>
      <p:sp>
        <p:nvSpPr>
          <p:cNvPr id="257" name="Shape 257"/>
          <p:cNvSpPr/>
          <p:nvPr>
            <p:ph type="body" sz="quarter" idx="1"/>
          </p:nvPr>
        </p:nvSpPr>
        <p:spPr>
          <a:prstGeom prst="rect">
            <a:avLst/>
          </a:prstGeom>
        </p:spPr>
        <p:txBody>
          <a:bodyPr/>
          <a:lstStyle/>
          <a:p>
            <a:pPr/>
            <a:r>
              <a:t>Use the sharp utility knife to trim the tabs off the 6 female nylon receptacles.  When installing the receptacle into the Technic hole, place the sections that had the tabs longitudinally (parallel to the top and bottom of the brick).  This position will cause less stress on the brick itself, otherwise you may wind up with some stress lines on the top of the brick.</a:t>
            </a:r>
          </a:p>
          <a:p>
            <a:pPr/>
            <a:r>
              <a:t>My standard is to have the black (common) wire in the center of the 1 x 4 or 1 x 16 Technic brick.  For the female receptacles, I install the red wire to the left of the black.</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2" name="Shape 262"/>
          <p:cNvSpPr/>
          <p:nvPr>
            <p:ph type="sldImg"/>
          </p:nvPr>
        </p:nvSpPr>
        <p:spPr>
          <a:prstGeom prst="rect">
            <a:avLst/>
          </a:prstGeom>
        </p:spPr>
        <p:txBody>
          <a:bodyPr/>
          <a:lstStyle/>
          <a:p>
            <a:pPr/>
          </a:p>
        </p:txBody>
      </p:sp>
      <p:sp>
        <p:nvSpPr>
          <p:cNvPr id="263" name="Shape 263"/>
          <p:cNvSpPr/>
          <p:nvPr>
            <p:ph type="body" sz="quarter" idx="1"/>
          </p:nvPr>
        </p:nvSpPr>
        <p:spPr>
          <a:prstGeom prst="rect">
            <a:avLst/>
          </a:prstGeom>
        </p:spPr>
        <p:txBody>
          <a:bodyPr/>
          <a:lstStyle/>
          <a:p>
            <a:pPr/>
            <a:r>
              <a:t>I insert the male receptacle over the Phillips drill bit.  The sandpaper stays still while the receptacle turns.  I sand down the edge so that it will fit into the 5mm Technic hole.  You need to sand down around .008 in of material (from .200 to .192).  You may use the tack hammer or just pressure against the table to set it.  Once it is all the way set in, cut off the end with the utility knife.  I install the black receptacle in the center of the Technic brick and, this time, the red receptacle is installed on its right (i.e. the mirror image of the female receptacle).</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7" name="Shape 267"/>
          <p:cNvSpPr/>
          <p:nvPr>
            <p:ph type="sldImg"/>
          </p:nvPr>
        </p:nvSpPr>
        <p:spPr>
          <a:prstGeom prst="rect">
            <a:avLst/>
          </a:prstGeom>
        </p:spPr>
        <p:txBody>
          <a:bodyPr/>
          <a:lstStyle/>
          <a:p>
            <a:pPr/>
          </a:p>
        </p:txBody>
      </p:sp>
      <p:sp>
        <p:nvSpPr>
          <p:cNvPr id="268" name="Shape 268"/>
          <p:cNvSpPr/>
          <p:nvPr>
            <p:ph type="body" sz="quarter" idx="1"/>
          </p:nvPr>
        </p:nvSpPr>
        <p:spPr>
          <a:prstGeom prst="rect">
            <a:avLst/>
          </a:prstGeom>
        </p:spPr>
        <p:txBody>
          <a:bodyPr/>
          <a:lstStyle/>
          <a:p>
            <a:pPr/>
            <a:r>
              <a:t>This is the same procedure as inserting the female receptacles into the 1x4 Technic brick.</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2" name="Shape 272"/>
          <p:cNvSpPr/>
          <p:nvPr>
            <p:ph type="sldImg"/>
          </p:nvPr>
        </p:nvSpPr>
        <p:spPr>
          <a:prstGeom prst="rect">
            <a:avLst/>
          </a:prstGeom>
        </p:spPr>
        <p:txBody>
          <a:bodyPr/>
          <a:lstStyle/>
          <a:p>
            <a:pPr/>
          </a:p>
        </p:txBody>
      </p:sp>
      <p:sp>
        <p:nvSpPr>
          <p:cNvPr id="273" name="Shape 273"/>
          <p:cNvSpPr/>
          <p:nvPr>
            <p:ph type="body" sz="quarter" idx="1"/>
          </p:nvPr>
        </p:nvSpPr>
        <p:spPr>
          <a:prstGeom prst="rect">
            <a:avLst/>
          </a:prstGeom>
        </p:spPr>
        <p:txBody>
          <a:bodyPr/>
          <a:lstStyle/>
          <a:p>
            <a:pPr/>
            <a:r>
              <a:t>When pushing the terminals into the receptacles, insert the terminal completely into the receptacle: you should not see any part of the terminal coming out of the back side of the receptacle.  You should also push both the red and black terminals into the receptacles at mostly the same time.  Use the bent needle nose pliers, holding the wire just behind where the terminal is crimped to the wire.</a:t>
            </a:r>
          </a:p>
          <a:p>
            <a:pPr/>
          </a:p>
          <a:p>
            <a:pPr/>
            <a:r>
              <a:t>At this time you can also test connected to another road plate.</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0" name="Shape 280"/>
          <p:cNvSpPr/>
          <p:nvPr>
            <p:ph type="sldImg"/>
          </p:nvPr>
        </p:nvSpPr>
        <p:spPr>
          <a:prstGeom prst="rect">
            <a:avLst/>
          </a:prstGeom>
        </p:spPr>
        <p:txBody>
          <a:bodyPr/>
          <a:lstStyle/>
          <a:p>
            <a:pPr/>
          </a:p>
        </p:txBody>
      </p:sp>
      <p:sp>
        <p:nvSpPr>
          <p:cNvPr id="281" name="Shape 281"/>
          <p:cNvSpPr/>
          <p:nvPr>
            <p:ph type="body" sz="quarter" idx="1"/>
          </p:nvPr>
        </p:nvSpPr>
        <p:spPr>
          <a:prstGeom prst="rect">
            <a:avLst/>
          </a:prstGeom>
        </p:spPr>
        <p:txBody>
          <a:bodyPr/>
          <a:lstStyle/>
          <a:p>
            <a:pPr/>
            <a:r>
              <a:t>The terminals seem to work their way out of the receptacles.  This is where the bent needle nose pliers work well.  I just pop up the sidewalk and push the pin or socket back into the nylon.  I have at least one loose connection at each show that needs to be pushed back in.</a:t>
            </a:r>
          </a:p>
          <a:p>
            <a:pPr/>
            <a:r>
              <a:t>Sometimes I have broken wires because of the wires have been flexed too much.  This is less common now that I moved to permanent male connectors in the bottom of the modulars.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6" name="Shape 136"/>
          <p:cNvSpPr/>
          <p:nvPr>
            <p:ph type="sldImg"/>
          </p:nvPr>
        </p:nvSpPr>
        <p:spPr>
          <a:prstGeom prst="rect">
            <a:avLst/>
          </a:prstGeom>
        </p:spPr>
        <p:txBody>
          <a:bodyPr/>
          <a:lstStyle/>
          <a:p>
            <a:pPr/>
          </a:p>
        </p:txBody>
      </p:sp>
      <p:sp>
        <p:nvSpPr>
          <p:cNvPr id="137" name="Shape 137"/>
          <p:cNvSpPr/>
          <p:nvPr>
            <p:ph type="body" sz="quarter" idx="1"/>
          </p:nvPr>
        </p:nvSpPr>
        <p:spPr>
          <a:prstGeom prst="rect">
            <a:avLst/>
          </a:prstGeom>
        </p:spPr>
        <p:txBody>
          <a:bodyPr/>
          <a:lstStyle/>
          <a:p>
            <a:pPr/>
            <a:r>
              <a:t>Note the Technic brick on the outside, important as will be seen in the next slide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1" name="Shape 141"/>
          <p:cNvSpPr/>
          <p:nvPr>
            <p:ph type="sldImg"/>
          </p:nvPr>
        </p:nvSpPr>
        <p:spPr>
          <a:prstGeom prst="rect">
            <a:avLst/>
          </a:prstGeom>
        </p:spPr>
        <p:txBody>
          <a:bodyPr/>
          <a:lstStyle/>
          <a:p>
            <a:pPr/>
          </a:p>
        </p:txBody>
      </p:sp>
      <p:sp>
        <p:nvSpPr>
          <p:cNvPr id="142" name="Shape 142"/>
          <p:cNvSpPr/>
          <p:nvPr>
            <p:ph type="body" sz="quarter" idx="1"/>
          </p:nvPr>
        </p:nvSpPr>
        <p:spPr>
          <a:prstGeom prst="rect">
            <a:avLst/>
          </a:prstGeom>
        </p:spPr>
        <p:txBody>
          <a:bodyPr/>
          <a:lstStyle/>
          <a:p>
            <a:pPr/>
            <a:r>
              <a:t>plenty of room to run the wires under the sidewalk</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6" name="Shape 146"/>
          <p:cNvSpPr/>
          <p:nvPr>
            <p:ph type="sldImg"/>
          </p:nvPr>
        </p:nvSpPr>
        <p:spPr>
          <a:prstGeom prst="rect">
            <a:avLst/>
          </a:prstGeom>
        </p:spPr>
        <p:txBody>
          <a:bodyPr/>
          <a:lstStyle/>
          <a:p>
            <a:pPr/>
          </a:p>
        </p:txBody>
      </p:sp>
      <p:sp>
        <p:nvSpPr>
          <p:cNvPr id="147" name="Shape 147"/>
          <p:cNvSpPr/>
          <p:nvPr>
            <p:ph type="body" sz="quarter" idx="1"/>
          </p:nvPr>
        </p:nvSpPr>
        <p:spPr>
          <a:prstGeom prst="rect">
            <a:avLst/>
          </a:prstGeom>
        </p:spPr>
        <p:txBody>
          <a:bodyPr/>
          <a:lstStyle/>
          <a:p>
            <a:pPr/>
            <a:r>
              <a:t>The wire strippers are designed to handle really small wires, in the range of 20 to 30 AWG</a:t>
            </a:r>
          </a:p>
          <a:p>
            <a:pPr/>
          </a:p>
          <a:p>
            <a:pPr/>
            <a:r>
              <a:t>Speciality tools were purchased at Frys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1" name="Shape 151"/>
          <p:cNvSpPr/>
          <p:nvPr>
            <p:ph type="sldImg"/>
          </p:nvPr>
        </p:nvSpPr>
        <p:spPr>
          <a:prstGeom prst="rect">
            <a:avLst/>
          </a:prstGeom>
        </p:spPr>
        <p:txBody>
          <a:bodyPr/>
          <a:lstStyle/>
          <a:p>
            <a:pPr/>
          </a:p>
        </p:txBody>
      </p:sp>
      <p:sp>
        <p:nvSpPr>
          <p:cNvPr id="152" name="Shape 152"/>
          <p:cNvSpPr/>
          <p:nvPr>
            <p:ph type="body" sz="quarter" idx="1"/>
          </p:nvPr>
        </p:nvSpPr>
        <p:spPr>
          <a:prstGeom prst="rect">
            <a:avLst/>
          </a:prstGeom>
        </p:spPr>
        <p:txBody>
          <a:bodyPr/>
          <a:lstStyle/>
          <a:p>
            <a:pPr/>
            <a:r>
              <a:t>The drill need to be able to turn &lt; 100 RPM.</a:t>
            </a:r>
          </a:p>
          <a:p>
            <a:pPr/>
          </a:p>
          <a:p>
            <a:pPr/>
            <a:r>
              <a:t>Multimeter is for testing the harness</a:t>
            </a:r>
          </a:p>
          <a:p>
            <a:pPr/>
          </a:p>
          <a:p>
            <a:pPr/>
            <a:r>
              <a:t>X-acto knife was bought at the local craft store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6" name="Shape 156"/>
          <p:cNvSpPr/>
          <p:nvPr>
            <p:ph type="sldImg"/>
          </p:nvPr>
        </p:nvSpPr>
        <p:spPr>
          <a:prstGeom prst="rect">
            <a:avLst/>
          </a:prstGeom>
        </p:spPr>
        <p:txBody>
          <a:bodyPr/>
          <a:lstStyle/>
          <a:p>
            <a:pPr/>
          </a:p>
        </p:txBody>
      </p:sp>
      <p:sp>
        <p:nvSpPr>
          <p:cNvPr id="157" name="Shape 157"/>
          <p:cNvSpPr/>
          <p:nvPr>
            <p:ph type="body" sz="quarter" idx="1"/>
          </p:nvPr>
        </p:nvSpPr>
        <p:spPr>
          <a:prstGeom prst="rect">
            <a:avLst/>
          </a:prstGeom>
        </p:spPr>
        <p:txBody>
          <a:bodyPr/>
          <a:lstStyle/>
          <a:p>
            <a:pPr/>
            <a:r>
              <a:t>Supplies were bought at Frys (one offs) and DigiKey online (bulk).</a:t>
            </a:r>
          </a:p>
          <a:p>
            <a:pPr/>
          </a:p>
          <a:p>
            <a:pPr/>
            <a:r>
              <a:t>I bought 100 ft of wire and still have most of the spool after about 20 baseplates.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1" name="Shape 161"/>
          <p:cNvSpPr/>
          <p:nvPr>
            <p:ph type="sldImg"/>
          </p:nvPr>
        </p:nvSpPr>
        <p:spPr>
          <a:prstGeom prst="rect">
            <a:avLst/>
          </a:prstGeom>
        </p:spPr>
        <p:txBody>
          <a:bodyPr/>
          <a:lstStyle/>
          <a:p>
            <a:pPr/>
          </a:p>
        </p:txBody>
      </p:sp>
      <p:sp>
        <p:nvSpPr>
          <p:cNvPr id="162" name="Shape 162"/>
          <p:cNvSpPr/>
          <p:nvPr>
            <p:ph type="body" sz="quarter" idx="1"/>
          </p:nvPr>
        </p:nvSpPr>
        <p:spPr>
          <a:prstGeom prst="rect">
            <a:avLst/>
          </a:prstGeom>
        </p:spPr>
        <p:txBody>
          <a:bodyPr/>
          <a:lstStyle/>
          <a:p>
            <a:pPr/>
            <a:r>
              <a:t>I only used 1 package of the straight and stackable header pins.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6" name="Shape 166"/>
          <p:cNvSpPr/>
          <p:nvPr>
            <p:ph type="sldImg"/>
          </p:nvPr>
        </p:nvSpPr>
        <p:spPr>
          <a:prstGeom prst="rect">
            <a:avLst/>
          </a:prstGeom>
        </p:spPr>
        <p:txBody>
          <a:bodyPr/>
          <a:lstStyle/>
          <a:p>
            <a:pPr/>
          </a:p>
        </p:txBody>
      </p:sp>
      <p:sp>
        <p:nvSpPr>
          <p:cNvPr id="167" name="Shape 167"/>
          <p:cNvSpPr/>
          <p:nvPr>
            <p:ph type="body" sz="quarter" idx="1"/>
          </p:nvPr>
        </p:nvSpPr>
        <p:spPr>
          <a:prstGeom prst="rect">
            <a:avLst/>
          </a:prstGeom>
        </p:spPr>
        <p:txBody>
          <a:bodyPr/>
          <a:lstStyle/>
          <a:p>
            <a:pPr/>
            <a:r>
              <a:t>I use Brickstuff lights and power adapters on both sides of the roads.  As long as you are using consistent voltages on both sides of the road, it should just work.  The DIY Connecting cables are used for testing and to connect my Modulars and power to the roads.</a:t>
            </a:r>
          </a:p>
          <a:p>
            <a:pPr/>
          </a:p>
          <a:p>
            <a:pPr/>
            <a:r>
              <a:t>The LED lights and power pack can be used in place of the Multimeter for testing.</a:t>
            </a:r>
          </a:p>
          <a:p>
            <a:pPr/>
            <a:r>
              <a:t>Use the steel wool to regularly clean the soldering iron tip.</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1270000" y="1638300"/>
            <a:ext cx="10464800" cy="3302000"/>
          </a:xfrm>
          <a:prstGeom prst="rect">
            <a:avLst/>
          </a:prstGeom>
        </p:spPr>
        <p:txBody>
          <a:bodyPr anchor="b"/>
          <a:lstStyle/>
          <a:p>
            <a:pPr/>
            <a:r>
              <a:t>Title Text</a:t>
            </a:r>
          </a:p>
        </p:txBody>
      </p:sp>
      <p:sp>
        <p:nvSpPr>
          <p:cNvPr id="12" name="Body Level One…"/>
          <p:cNvSpPr txBox="1"/>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
        <p:nvSpPr>
          <p:cNvPr id="93" name="–Johnny Appleseed"/>
          <p:cNvSpPr txBox="1"/>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i="1" sz="2400"/>
            </a:lvl1pPr>
          </a:lstStyle>
          <a:p>
            <a:pPr/>
            <a:r>
              <a:t>–Johnny Appleseed</a:t>
            </a:r>
          </a:p>
        </p:txBody>
      </p:sp>
      <p:sp>
        <p:nvSpPr>
          <p:cNvPr id="94" name="“Type a quote here.”"/>
          <p:cNvSpPr txBox="1"/>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lvl1pPr>
          </a:lstStyle>
          <a:p>
            <a:pPr/>
            <a:r>
              <a:t>“Type a quote here.” </a:t>
            </a: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02" name="Image"/>
          <p:cNvSpPr/>
          <p:nvPr>
            <p:ph type="pic" idx="13"/>
          </p:nvPr>
        </p:nvSpPr>
        <p:spPr>
          <a:xfrm>
            <a:off x="-3175" y="0"/>
            <a:ext cx="13004800" cy="9753600"/>
          </a:xfrm>
          <a:prstGeom prst="rect">
            <a:avLst/>
          </a:prstGeom>
        </p:spPr>
        <p:txBody>
          <a:bodyPr lIns="91439" tIns="45719" rIns="91439" bIns="45719" anchor="t">
            <a:noAutofit/>
          </a:bodyPr>
          <a:lstStyle/>
          <a:p>
            <a:pP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20" name="Image"/>
          <p:cNvSpPr/>
          <p:nvPr>
            <p:ph type="pic" idx="13"/>
          </p:nvPr>
        </p:nvSpPr>
        <p:spPr>
          <a:xfrm>
            <a:off x="1619250" y="660400"/>
            <a:ext cx="9758016" cy="5905500"/>
          </a:xfrm>
          <a:prstGeom prst="rect">
            <a:avLst/>
          </a:prstGeom>
        </p:spPr>
        <p:txBody>
          <a:bodyPr lIns="91439" tIns="45719" rIns="91439" bIns="45719" anchor="t">
            <a:noAutofit/>
          </a:bodyPr>
          <a:lstStyle/>
          <a:p>
            <a:pPr/>
          </a:p>
        </p:txBody>
      </p:sp>
      <p:sp>
        <p:nvSpPr>
          <p:cNvPr id="21" name="Title Text"/>
          <p:cNvSpPr txBox="1"/>
          <p:nvPr>
            <p:ph type="title"/>
          </p:nvPr>
        </p:nvSpPr>
        <p:spPr>
          <a:xfrm>
            <a:off x="1270000" y="6718300"/>
            <a:ext cx="10464800" cy="1422400"/>
          </a:xfrm>
          <a:prstGeom prst="rect">
            <a:avLst/>
          </a:prstGeom>
        </p:spPr>
        <p:txBody>
          <a:bodyPr/>
          <a:lstStyle/>
          <a:p>
            <a:pPr/>
            <a:r>
              <a:t>Title Text</a:t>
            </a:r>
          </a:p>
        </p:txBody>
      </p:sp>
      <p:sp>
        <p:nvSpPr>
          <p:cNvPr id="22" name="Body Level One…"/>
          <p:cNvSpPr txBox="1"/>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1270000" y="3225800"/>
            <a:ext cx="10464800" cy="3302000"/>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38" name="Image"/>
          <p:cNvSpPr/>
          <p:nvPr>
            <p:ph type="pic" sz="half" idx="13"/>
          </p:nvPr>
        </p:nvSpPr>
        <p:spPr>
          <a:xfrm>
            <a:off x="6718299" y="638919"/>
            <a:ext cx="5325770" cy="8216901"/>
          </a:xfrm>
          <a:prstGeom prst="rect">
            <a:avLst/>
          </a:prstGeom>
        </p:spPr>
        <p:txBody>
          <a:bodyPr lIns="91439" tIns="45719" rIns="91439" bIns="45719" anchor="t">
            <a:noAutofit/>
          </a:bodyPr>
          <a:lstStyle/>
          <a:p>
            <a:pPr/>
          </a:p>
        </p:txBody>
      </p:sp>
      <p:sp>
        <p:nvSpPr>
          <p:cNvPr id="39" name="Title Text"/>
          <p:cNvSpPr txBox="1"/>
          <p:nvPr>
            <p:ph type="title"/>
          </p:nvPr>
        </p:nvSpPr>
        <p:spPr>
          <a:xfrm>
            <a:off x="952500" y="635000"/>
            <a:ext cx="5334000" cy="3987800"/>
          </a:xfrm>
          <a:prstGeom prst="rect">
            <a:avLst/>
          </a:prstGeom>
        </p:spPr>
        <p:txBody>
          <a:bodyPr anchor="b"/>
          <a:lstStyle>
            <a:lvl1pPr>
              <a:defRPr sz="6000"/>
            </a:lvl1pPr>
          </a:lstStyle>
          <a:p>
            <a:pPr/>
            <a:r>
              <a:t>Title Text</a:t>
            </a:r>
          </a:p>
        </p:txBody>
      </p:sp>
      <p:sp>
        <p:nvSpPr>
          <p:cNvPr id="40" name="Body Level One…"/>
          <p:cNvSpPr txBox="1"/>
          <p:nvPr>
            <p:ph type="body" sz="quarter" idx="1"/>
          </p:nvPr>
        </p:nvSpPr>
        <p:spPr>
          <a:xfrm>
            <a:off x="952500" y="4762500"/>
            <a:ext cx="5334000" cy="41148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65" name="Image"/>
          <p:cNvSpPr/>
          <p:nvPr>
            <p:ph type="pic" sz="half" idx="13"/>
          </p:nvPr>
        </p:nvSpPr>
        <p:spPr>
          <a:xfrm>
            <a:off x="6718300" y="2590800"/>
            <a:ext cx="5334000" cy="6286500"/>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231900" indent="-342900">
              <a:spcBef>
                <a:spcPts val="3200"/>
              </a:spcBef>
              <a:defRPr sz="2800"/>
            </a:lvl3pPr>
            <a:lvl4pPr marL="1676400" indent="-342900">
              <a:spcBef>
                <a:spcPts val="3200"/>
              </a:spcBef>
              <a:defRPr sz="2800"/>
            </a:lvl4pPr>
            <a:lvl5pPr marL="2120900" indent="-342900">
              <a:spcBef>
                <a:spcPts val="32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xfrm>
            <a:off x="952500" y="1270000"/>
            <a:ext cx="11099800" cy="7213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
        <p:nvSpPr>
          <p:cNvPr id="83" name="Image"/>
          <p:cNvSpPr/>
          <p:nvPr>
            <p:ph type="pic" sz="quarter" idx="13"/>
          </p:nvPr>
        </p:nvSpPr>
        <p:spPr>
          <a:xfrm>
            <a:off x="6731000" y="4965700"/>
            <a:ext cx="5334000" cy="3898900"/>
          </a:xfrm>
          <a:prstGeom prst="rect">
            <a:avLst/>
          </a:prstGeom>
        </p:spPr>
        <p:txBody>
          <a:bodyPr lIns="91439" tIns="45719" rIns="91439" bIns="45719" anchor="t">
            <a:noAutofit/>
          </a:bodyPr>
          <a:lstStyle/>
          <a:p>
            <a:pPr/>
          </a:p>
        </p:txBody>
      </p:sp>
      <p:sp>
        <p:nvSpPr>
          <p:cNvPr id="84" name="Image"/>
          <p:cNvSpPr/>
          <p:nvPr>
            <p:ph type="pic" sz="quarter" idx="14"/>
          </p:nvPr>
        </p:nvSpPr>
        <p:spPr>
          <a:xfrm>
            <a:off x="6731000" y="635000"/>
            <a:ext cx="5334000" cy="3898900"/>
          </a:xfrm>
          <a:prstGeom prst="rect">
            <a:avLst/>
          </a:prstGeom>
        </p:spPr>
        <p:txBody>
          <a:bodyPr lIns="91439" tIns="45719" rIns="91439" bIns="45719" anchor="t">
            <a:noAutofit/>
          </a:bodyPr>
          <a:lstStyle/>
          <a:p>
            <a:pPr/>
          </a:p>
        </p:txBody>
      </p:sp>
      <p:sp>
        <p:nvSpPr>
          <p:cNvPr id="85" name="Image"/>
          <p:cNvSpPr/>
          <p:nvPr>
            <p:ph type="pic" sz="half" idx="15"/>
          </p:nvPr>
        </p:nvSpPr>
        <p:spPr>
          <a:xfrm>
            <a:off x="952500" y="635000"/>
            <a:ext cx="5334000" cy="8229600"/>
          </a:xfrm>
          <a:prstGeom prst="rect">
            <a:avLst/>
          </a:prstGeom>
        </p:spPr>
        <p:txBody>
          <a:bodyPr lIns="91439" tIns="45719" rIns="91439" bIns="45719" anchor="t">
            <a:noAutofit/>
          </a:bodyPr>
          <a:lstStyle/>
          <a:p>
            <a:pP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p:bgPr>
    </p:bg>
    <p:spTree>
      <p:nvGrpSpPr>
        <p:cNvPr id="1" name=""/>
        <p:cNvGrpSpPr/>
        <p:nvPr/>
      </p:nvGrpSpPr>
      <p:grpSpPr>
        <a:xfrm>
          <a:off x="0" y="0"/>
          <a:ext cx="0" cy="0"/>
          <a:chOff x="0" y="0"/>
          <a:chExt cx="0" cy="0"/>
        </a:xfrm>
      </p:grpSpPr>
      <p:sp>
        <p:nvSpPr>
          <p:cNvPr id="2" name="Title Text"/>
          <p:cNvSpPr txBox="1"/>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6311798" y="9258300"/>
            <a:ext cx="368504" cy="381000"/>
          </a:xfrm>
          <a:prstGeom prst="rect">
            <a:avLst/>
          </a:prstGeom>
          <a:ln w="12700">
            <a:miter lim="400000"/>
          </a:ln>
        </p:spPr>
        <p:txBody>
          <a:bodyPr wrap="none" lIns="50800" tIns="50800" rIns="50800" bIns="50800">
            <a:spAutoFit/>
          </a:bodyPr>
          <a:lstStyle>
            <a:lvl1pPr>
              <a:defRPr sz="1800"/>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2.jpe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3.jpe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4.jpe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7.jpe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6.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8.jpe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1.jpeg"/><Relationship Id="rId6" Type="http://schemas.openxmlformats.org/officeDocument/2006/relationships/image" Target="../media/image12.jpe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3.jpe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2.jpeg"/></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14.jpeg"/></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jpeg"/><Relationship Id="rId3" Type="http://schemas.openxmlformats.org/officeDocument/2006/relationships/image" Target="../media/image16.jpeg"/></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17.jpe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18.jpeg"/></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image" Target="../media/image19.jpeg"/></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0.jpeg"/></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9" name="Power Distribution through Brick Built Roads"/>
          <p:cNvSpPr txBox="1"/>
          <p:nvPr>
            <p:ph type="ctrTitle"/>
          </p:nvPr>
        </p:nvSpPr>
        <p:spPr>
          <a:prstGeom prst="rect">
            <a:avLst/>
          </a:prstGeom>
        </p:spPr>
        <p:txBody>
          <a:bodyPr/>
          <a:lstStyle>
            <a:lvl1pPr defTabSz="1270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7200">
                <a:latin typeface="Helvetica"/>
                <a:ea typeface="Helvetica"/>
                <a:cs typeface="Helvetica"/>
                <a:sym typeface="Helvetica"/>
              </a:defRPr>
            </a:lvl1pPr>
          </a:lstStyle>
          <a:p>
            <a:pPr/>
            <a:r>
              <a:t>Power Distribution through Brick Built Roads</a:t>
            </a:r>
          </a:p>
        </p:txBody>
      </p:sp>
      <p:sp>
        <p:nvSpPr>
          <p:cNvPr id="120" name="By Jim Pirzyk"/>
          <p:cNvSpPr txBox="1"/>
          <p:nvPr>
            <p:ph type="subTitle" sz="quarter" idx="1"/>
          </p:nvPr>
        </p:nvSpPr>
        <p:spPr>
          <a:prstGeom prst="rect">
            <a:avLst/>
          </a:prstGeom>
        </p:spPr>
        <p:txBody>
          <a:bodyPr/>
          <a:lstStyle/>
          <a:p>
            <a:pPr/>
            <a:r>
              <a:t>By Jim Pirzyk</a:t>
            </a:r>
          </a:p>
        </p:txBody>
      </p:sp>
      <p:pic>
        <p:nvPicPr>
          <p:cNvPr id="121" name="NILTC_Logo.ai" descr="NILTC_Logo.ai"/>
          <p:cNvPicPr>
            <a:picLocks noChangeAspect="1"/>
          </p:cNvPicPr>
          <p:nvPr/>
        </p:nvPicPr>
        <p:blipFill>
          <a:blip r:embed="rId2">
            <a:extLst/>
          </a:blip>
          <a:stretch>
            <a:fillRect/>
          </a:stretch>
        </p:blipFill>
        <p:spPr>
          <a:xfrm>
            <a:off x="10903442" y="8322863"/>
            <a:ext cx="1919714" cy="1218609"/>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9" name="Supplies (Cont.)"/>
          <p:cNvSpPr txBox="1"/>
          <p:nvPr>
            <p:ph type="title"/>
          </p:nvPr>
        </p:nvSpPr>
        <p:spPr>
          <a:prstGeom prst="rect">
            <a:avLst/>
          </a:prstGeom>
        </p:spPr>
        <p:txBody>
          <a:bodyPr/>
          <a:lstStyle/>
          <a:p>
            <a:pPr lvl="1"/>
            <a:r>
              <a:t>Supplies (Cont.)</a:t>
            </a:r>
          </a:p>
        </p:txBody>
      </p:sp>
      <p:sp>
        <p:nvSpPr>
          <p:cNvPr id="160" name="PAN PACIFIC 40 Pin Single Row, Straight Header Strip, 0.1&quot; Center, Qty 5 (mfg p/n: PLS-40S-P5)…"/>
          <p:cNvSpPr txBox="1"/>
          <p:nvPr>
            <p:ph type="body" idx="1"/>
          </p:nvPr>
        </p:nvSpPr>
        <p:spPr>
          <a:xfrm>
            <a:off x="952500" y="2597150"/>
            <a:ext cx="11099800" cy="6286500"/>
          </a:xfrm>
          <a:prstGeom prst="rect">
            <a:avLst/>
          </a:prstGeom>
        </p:spPr>
        <p:txBody>
          <a:bodyPr/>
          <a:lstStyle/>
          <a:p>
            <a:pPr marL="346709" indent="-346709" defTabSz="455675">
              <a:spcBef>
                <a:spcPts val="3200"/>
              </a:spcBef>
              <a:defRPr sz="2964"/>
            </a:pPr>
            <a:r>
              <a:t>PAN PACIFIC 40 Pin Single Row, Straight Header Strip, 0.1" Center, Qty 5 (mfg p/n: PLS-40S-P5)</a:t>
            </a:r>
          </a:p>
          <a:p>
            <a:pPr marL="346709" indent="-346709" defTabSz="455675">
              <a:spcBef>
                <a:spcPts val="3200"/>
              </a:spcBef>
              <a:defRPr sz="2964"/>
            </a:pPr>
            <a:r>
              <a:t>OSEPP Arduino Stackable Header - 10 Pin (mfg p/n: LS-00009)</a:t>
            </a:r>
          </a:p>
          <a:p>
            <a:pPr marL="346709" indent="-346709" defTabSz="455675">
              <a:spcBef>
                <a:spcPts val="3200"/>
              </a:spcBef>
              <a:defRPr sz="2964"/>
            </a:pPr>
            <a:r>
              <a:t>Craft glue (perchloroethylene based)</a:t>
            </a:r>
          </a:p>
          <a:p>
            <a:pPr marL="346709" indent="-346709" defTabSz="455675">
              <a:spcBef>
                <a:spcPts val="3200"/>
              </a:spcBef>
              <a:defRPr sz="2964"/>
            </a:pPr>
            <a:r>
              <a:t>Sharpie in red and black</a:t>
            </a:r>
          </a:p>
          <a:p>
            <a:pPr marL="346709" indent="-346709" defTabSz="455675">
              <a:spcBef>
                <a:spcPts val="3200"/>
              </a:spcBef>
              <a:defRPr sz="2964"/>
            </a:pPr>
            <a:r>
              <a:t>Coarse (80) grit sand paper</a:t>
            </a:r>
          </a:p>
          <a:p>
            <a:pPr marL="346709" indent="-346709" defTabSz="455675">
              <a:spcBef>
                <a:spcPts val="3200"/>
              </a:spcBef>
              <a:defRPr sz="2964"/>
            </a:pPr>
            <a:r>
              <a:t>MG Chemicals Connector Coating (Cat. No. 4229-55ml) (Optional)</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4" name="Supplies (Cont.)"/>
          <p:cNvSpPr txBox="1"/>
          <p:nvPr>
            <p:ph type="title"/>
          </p:nvPr>
        </p:nvSpPr>
        <p:spPr>
          <a:prstGeom prst="rect">
            <a:avLst/>
          </a:prstGeom>
        </p:spPr>
        <p:txBody>
          <a:bodyPr/>
          <a:lstStyle/>
          <a:p>
            <a:pPr/>
            <a:r>
              <a:t>Supplies (Cont.)</a:t>
            </a:r>
          </a:p>
        </p:txBody>
      </p:sp>
      <p:sp>
        <p:nvSpPr>
          <p:cNvPr id="165" name="Solder…"/>
          <p:cNvSpPr txBox="1"/>
          <p:nvPr>
            <p:ph type="body" idx="1"/>
          </p:nvPr>
        </p:nvSpPr>
        <p:spPr>
          <a:prstGeom prst="rect">
            <a:avLst/>
          </a:prstGeom>
        </p:spPr>
        <p:txBody>
          <a:bodyPr/>
          <a:lstStyle/>
          <a:p>
            <a:pPr/>
            <a:r>
              <a:t>Solder</a:t>
            </a:r>
          </a:p>
          <a:p>
            <a:pPr/>
            <a:r>
              <a:t>Steel wool</a:t>
            </a:r>
          </a:p>
          <a:p>
            <a:pPr/>
            <a:r>
              <a:t>Brickstuff DIY Connecting Cables (mfg p/n: DIY06-5PK)</a:t>
            </a:r>
          </a:p>
          <a:p>
            <a:pPr/>
            <a:r>
              <a:t>LEDs / power pack / adapters (optional)</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69" name="harness.jpg" descr="harness.jpg"/>
          <p:cNvPicPr>
            <a:picLocks noChangeAspect="1"/>
          </p:cNvPicPr>
          <p:nvPr/>
        </p:nvPicPr>
        <p:blipFill>
          <a:blip r:embed="rId3">
            <a:extLst/>
          </a:blip>
          <a:stretch>
            <a:fillRect/>
          </a:stretch>
        </p:blipFill>
        <p:spPr>
          <a:xfrm>
            <a:off x="523935" y="2730984"/>
            <a:ext cx="11956930" cy="4012232"/>
          </a:xfrm>
          <a:prstGeom prst="rect">
            <a:avLst/>
          </a:prstGeom>
          <a:ln w="12700">
            <a:miter lim="400000"/>
          </a:ln>
        </p:spPr>
      </p:pic>
      <p:sp>
        <p:nvSpPr>
          <p:cNvPr id="170" name="Wiring Harness"/>
          <p:cNvSpPr txBox="1"/>
          <p:nvPr>
            <p:ph type="title"/>
          </p:nvPr>
        </p:nvSpPr>
        <p:spPr>
          <a:xfrm>
            <a:off x="952500" y="254000"/>
            <a:ext cx="11099800" cy="2159000"/>
          </a:xfrm>
          <a:prstGeom prst="rect">
            <a:avLst/>
          </a:prstGeom>
        </p:spPr>
        <p:txBody>
          <a:bodyPr anchor="ctr"/>
          <a:lstStyle>
            <a:lvl1pPr>
              <a:defRPr sz="8000"/>
            </a:lvl1pPr>
          </a:lstStyle>
          <a:p>
            <a:pPr/>
            <a:r>
              <a:t>Wiring Harness</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4" name="Street Lights"/>
          <p:cNvSpPr txBox="1"/>
          <p:nvPr>
            <p:ph type="title"/>
          </p:nvPr>
        </p:nvSpPr>
        <p:spPr>
          <a:prstGeom prst="rect">
            <a:avLst/>
          </a:prstGeom>
        </p:spPr>
        <p:txBody>
          <a:bodyPr/>
          <a:lstStyle/>
          <a:p>
            <a:pPr/>
            <a:r>
              <a:t>Street Lights</a:t>
            </a:r>
          </a:p>
        </p:txBody>
      </p:sp>
      <p:pic>
        <p:nvPicPr>
          <p:cNvPr id="175" name="lampposts.jpg" descr="lampposts.jpg"/>
          <p:cNvPicPr>
            <a:picLocks noChangeAspect="1"/>
          </p:cNvPicPr>
          <p:nvPr/>
        </p:nvPicPr>
        <p:blipFill>
          <a:blip r:embed="rId3">
            <a:extLst/>
          </a:blip>
          <a:stretch>
            <a:fillRect/>
          </a:stretch>
        </p:blipFill>
        <p:spPr>
          <a:xfrm>
            <a:off x="2133048" y="3046780"/>
            <a:ext cx="8738704" cy="5374540"/>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9" name="Street Lights (Notes)"/>
          <p:cNvSpPr txBox="1"/>
          <p:nvPr>
            <p:ph type="title"/>
          </p:nvPr>
        </p:nvSpPr>
        <p:spPr>
          <a:prstGeom prst="rect">
            <a:avLst/>
          </a:prstGeom>
        </p:spPr>
        <p:txBody>
          <a:bodyPr/>
          <a:lstStyle/>
          <a:p>
            <a:pPr/>
            <a:r>
              <a:t>Street Lights (Notes)</a:t>
            </a:r>
          </a:p>
        </p:txBody>
      </p:sp>
      <p:sp>
        <p:nvSpPr>
          <p:cNvPr id="180" name="Break off 2 pins from the 40 pin strip and trim"/>
          <p:cNvSpPr txBox="1"/>
          <p:nvPr>
            <p:ph type="body" sz="quarter" idx="1"/>
          </p:nvPr>
        </p:nvSpPr>
        <p:spPr>
          <a:xfrm>
            <a:off x="989585" y="2727952"/>
            <a:ext cx="6999053" cy="1125834"/>
          </a:xfrm>
          <a:prstGeom prst="rect">
            <a:avLst/>
          </a:prstGeom>
        </p:spPr>
        <p:txBody>
          <a:bodyPr/>
          <a:lstStyle>
            <a:lvl1pPr marL="386715" indent="-386715" defTabSz="508254">
              <a:spcBef>
                <a:spcPts val="3600"/>
              </a:spcBef>
              <a:defRPr sz="3306"/>
            </a:lvl1pPr>
          </a:lstStyle>
          <a:p>
            <a:pPr/>
            <a:r>
              <a:t>Break off 2 pins from the 40 pin strip and trim</a:t>
            </a:r>
          </a:p>
        </p:txBody>
      </p:sp>
      <p:pic>
        <p:nvPicPr>
          <p:cNvPr id="181" name="2mm-pitch-40-pin-female-single-row-straight-pin-005.jpg" descr="2mm-pitch-40-pin-female-single-row-straight-pin-005.jpg"/>
          <p:cNvPicPr>
            <a:picLocks noChangeAspect="1"/>
          </p:cNvPicPr>
          <p:nvPr/>
        </p:nvPicPr>
        <p:blipFill>
          <a:blip r:embed="rId3">
            <a:extLst/>
          </a:blip>
          <a:stretch>
            <a:fillRect/>
          </a:stretch>
        </p:blipFill>
        <p:spPr>
          <a:xfrm>
            <a:off x="7483770" y="2935008"/>
            <a:ext cx="5299488" cy="600610"/>
          </a:xfrm>
          <a:prstGeom prst="rect">
            <a:avLst/>
          </a:prstGeom>
          <a:ln w="12700">
            <a:miter lim="400000"/>
          </a:ln>
        </p:spPr>
      </p:pic>
      <p:sp>
        <p:nvSpPr>
          <p:cNvPr id="182" name="Don't strip too much wire…"/>
          <p:cNvSpPr txBox="1"/>
          <p:nvPr/>
        </p:nvSpPr>
        <p:spPr>
          <a:xfrm>
            <a:off x="989078" y="4057625"/>
            <a:ext cx="11508761" cy="529850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marL="377825" indent="-377825" algn="l" defTabSz="496570">
              <a:spcBef>
                <a:spcPts val="3500"/>
              </a:spcBef>
              <a:buSzPct val="75000"/>
              <a:buChar char="•"/>
              <a:defRPr sz="3230"/>
            </a:pPr>
            <a:r>
              <a:t>Don't strip too much wire</a:t>
            </a:r>
          </a:p>
          <a:p>
            <a:pPr marL="377825" indent="-377825" algn="l" defTabSz="496570">
              <a:spcBef>
                <a:spcPts val="3500"/>
              </a:spcBef>
              <a:buSzPct val="75000"/>
              <a:buChar char="•"/>
              <a:defRPr sz="3230"/>
            </a:pPr>
            <a:r>
              <a:t>Don't heat up the pins</a:t>
            </a:r>
          </a:p>
          <a:p>
            <a:pPr marL="377825" indent="-377825" algn="l" defTabSz="496570">
              <a:spcBef>
                <a:spcPts val="3500"/>
              </a:spcBef>
              <a:buSzPct val="75000"/>
              <a:buChar char="•"/>
              <a:defRPr sz="3230"/>
            </a:pPr>
            <a:r>
              <a:t>Mark exposed pin red</a:t>
            </a:r>
          </a:p>
          <a:p>
            <a:pPr marL="377825" indent="-377825" algn="l" defTabSz="496570">
              <a:spcBef>
                <a:spcPts val="3500"/>
              </a:spcBef>
              <a:buSzPct val="75000"/>
              <a:buChar char="•"/>
              <a:defRPr sz="3230"/>
            </a:pPr>
            <a:r>
              <a:t>Glue pins to lamppost</a:t>
            </a:r>
          </a:p>
          <a:p>
            <a:pPr marL="377825" indent="-377825" algn="l" defTabSz="496570">
              <a:spcBef>
                <a:spcPts val="3500"/>
              </a:spcBef>
              <a:buSzPct val="75000"/>
              <a:buChar char="•"/>
              <a:defRPr sz="3230"/>
            </a:pPr>
            <a:r>
              <a:t>Mark underside of lamppost (matching red pin)</a:t>
            </a:r>
          </a:p>
          <a:p>
            <a:pPr marL="377825" indent="-377825" algn="l" defTabSz="496570">
              <a:spcBef>
                <a:spcPts val="3500"/>
              </a:spcBef>
              <a:buSzPct val="75000"/>
              <a:buChar char="•"/>
              <a:defRPr sz="3230"/>
            </a:pPr>
            <a:r>
              <a:t>Make sure the glue is fully cured</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6" name="Street Light Sockets"/>
          <p:cNvSpPr txBox="1"/>
          <p:nvPr>
            <p:ph type="title"/>
          </p:nvPr>
        </p:nvSpPr>
        <p:spPr>
          <a:prstGeom prst="rect">
            <a:avLst/>
          </a:prstGeom>
        </p:spPr>
        <p:txBody>
          <a:bodyPr/>
          <a:lstStyle/>
          <a:p>
            <a:pPr/>
            <a:r>
              <a:t>Street Light Sockets</a:t>
            </a:r>
          </a:p>
        </p:txBody>
      </p:sp>
      <p:sp>
        <p:nvSpPr>
          <p:cNvPr id="187" name="Take 10 pin header strip and cut out 2 pin sockets using Xacto Razor Saw…"/>
          <p:cNvSpPr txBox="1"/>
          <p:nvPr>
            <p:ph type="body" sz="half" idx="1"/>
          </p:nvPr>
        </p:nvSpPr>
        <p:spPr>
          <a:xfrm>
            <a:off x="767070" y="2597150"/>
            <a:ext cx="7419505" cy="6286500"/>
          </a:xfrm>
          <a:prstGeom prst="rect">
            <a:avLst/>
          </a:prstGeom>
        </p:spPr>
        <p:txBody>
          <a:bodyPr/>
          <a:lstStyle/>
          <a:p>
            <a:pPr marL="382270" indent="-382270" defTabSz="502412">
              <a:spcBef>
                <a:spcPts val="3600"/>
              </a:spcBef>
              <a:defRPr sz="3268"/>
            </a:pPr>
            <a:r>
              <a:t>Take 10 pin header strip and cut out 2 pin sockets using Xacto Razor Saw</a:t>
            </a:r>
          </a:p>
          <a:p>
            <a:pPr marL="382270" indent="-382270" defTabSz="502412">
              <a:spcBef>
                <a:spcPts val="3600"/>
              </a:spcBef>
              <a:defRPr sz="3268"/>
            </a:pPr>
            <a:r>
              <a:t>May only yield 3 per 10 pin segment</a:t>
            </a:r>
          </a:p>
          <a:p>
            <a:pPr marL="382270" indent="-382270" defTabSz="502412">
              <a:spcBef>
                <a:spcPts val="3600"/>
              </a:spcBef>
              <a:defRPr sz="3268"/>
            </a:pPr>
            <a:r>
              <a:t>Make sure resultant 2 pin socket has secured leads.</a:t>
            </a:r>
          </a:p>
          <a:p>
            <a:pPr marL="382270" indent="-382270" defTabSz="502412">
              <a:spcBef>
                <a:spcPts val="3600"/>
              </a:spcBef>
              <a:defRPr sz="3268"/>
            </a:pPr>
            <a:r>
              <a:t>Bend left lead away from you and right lead towards you.</a:t>
            </a:r>
          </a:p>
          <a:p>
            <a:pPr marL="382270" indent="-382270" defTabSz="502412">
              <a:spcBef>
                <a:spcPts val="3600"/>
              </a:spcBef>
              <a:defRPr sz="3268"/>
            </a:pPr>
            <a:r>
              <a:t>Put a hook on the end of each lead</a:t>
            </a:r>
          </a:p>
        </p:txBody>
      </p:sp>
      <p:pic>
        <p:nvPicPr>
          <p:cNvPr id="188" name="arduino-stackable-header-8-pin-arduino-shield-konnektoru-2562-11-B.jpg" descr="arduino-stackable-header-8-pin-arduino-shield-konnektoru-2562-11-B.jpg"/>
          <p:cNvPicPr>
            <a:picLocks noChangeAspect="1"/>
          </p:cNvPicPr>
          <p:nvPr/>
        </p:nvPicPr>
        <p:blipFill>
          <a:blip r:embed="rId3">
            <a:extLst/>
          </a:blip>
          <a:stretch>
            <a:fillRect/>
          </a:stretch>
        </p:blipFill>
        <p:spPr>
          <a:xfrm>
            <a:off x="9515319" y="2152819"/>
            <a:ext cx="3073255" cy="2315185"/>
          </a:xfrm>
          <a:prstGeom prst="rect">
            <a:avLst/>
          </a:prstGeom>
          <a:ln w="12700">
            <a:miter lim="400000"/>
          </a:ln>
        </p:spPr>
      </p:pic>
      <p:pic>
        <p:nvPicPr>
          <p:cNvPr id="189" name="IMG_20170610_145725.jpg" descr="IMG_20170610_145725.jpg"/>
          <p:cNvPicPr>
            <a:picLocks noChangeAspect="1"/>
          </p:cNvPicPr>
          <p:nvPr/>
        </p:nvPicPr>
        <p:blipFill>
          <a:blip r:embed="rId4">
            <a:extLst/>
          </a:blip>
          <a:stretch>
            <a:fillRect/>
          </a:stretch>
        </p:blipFill>
        <p:spPr>
          <a:xfrm>
            <a:off x="9515319" y="4615936"/>
            <a:ext cx="3073255" cy="2286202"/>
          </a:xfrm>
          <a:prstGeom prst="rect">
            <a:avLst/>
          </a:prstGeom>
          <a:ln w="12700">
            <a:miter lim="400000"/>
          </a:ln>
        </p:spPr>
      </p:pic>
      <p:pic>
        <p:nvPicPr>
          <p:cNvPr id="190" name="IMG_20170610_145852.jpg" descr="IMG_20170610_145852.jpg"/>
          <p:cNvPicPr>
            <a:picLocks noChangeAspect="1"/>
          </p:cNvPicPr>
          <p:nvPr/>
        </p:nvPicPr>
        <p:blipFill>
          <a:blip r:embed="rId5">
            <a:extLst/>
          </a:blip>
          <a:stretch>
            <a:fillRect/>
          </a:stretch>
        </p:blipFill>
        <p:spPr>
          <a:xfrm>
            <a:off x="8514543" y="7050069"/>
            <a:ext cx="4076083" cy="2159001"/>
          </a:xfrm>
          <a:prstGeom prst="rect">
            <a:avLst/>
          </a:prstGeom>
          <a:ln w="12700">
            <a:miter lim="400000"/>
          </a:ln>
        </p:spPr>
      </p:pic>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4" name="Wiring Harness Jig"/>
          <p:cNvSpPr txBox="1"/>
          <p:nvPr>
            <p:ph type="title"/>
          </p:nvPr>
        </p:nvSpPr>
        <p:spPr>
          <a:prstGeom prst="rect">
            <a:avLst/>
          </a:prstGeom>
        </p:spPr>
        <p:txBody>
          <a:bodyPr/>
          <a:lstStyle/>
          <a:p>
            <a:pPr/>
            <a:r>
              <a:t>Wiring Harness Jig</a:t>
            </a:r>
          </a:p>
        </p:txBody>
      </p:sp>
      <p:pic>
        <p:nvPicPr>
          <p:cNvPr id="195" name="Wiring Loom.png" descr="Wiring Loom.png"/>
          <p:cNvPicPr>
            <a:picLocks noChangeAspect="1"/>
          </p:cNvPicPr>
          <p:nvPr/>
        </p:nvPicPr>
        <p:blipFill>
          <a:blip r:embed="rId2">
            <a:extLst/>
          </a:blip>
          <a:stretch>
            <a:fillRect/>
          </a:stretch>
        </p:blipFill>
        <p:spPr>
          <a:xfrm>
            <a:off x="1422400" y="1930400"/>
            <a:ext cx="10160000" cy="7620000"/>
          </a:xfrm>
          <a:prstGeom prst="rect">
            <a:avLst/>
          </a:prstGeom>
          <a:ln w="12700">
            <a:miter lim="400000"/>
          </a:ln>
        </p:spPr>
      </p:pic>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7" name="Wiring Harness Jig"/>
          <p:cNvSpPr txBox="1"/>
          <p:nvPr>
            <p:ph type="title"/>
          </p:nvPr>
        </p:nvSpPr>
        <p:spPr>
          <a:prstGeom prst="rect">
            <a:avLst/>
          </a:prstGeom>
        </p:spPr>
        <p:txBody>
          <a:bodyPr/>
          <a:lstStyle/>
          <a:p>
            <a:pPr/>
            <a:r>
              <a:t>Wiring Harness Jig</a:t>
            </a:r>
          </a:p>
        </p:txBody>
      </p:sp>
      <p:pic>
        <p:nvPicPr>
          <p:cNvPr id="198" name="Wiring Loom annotated.png" descr="Wiring Loom annotated.png"/>
          <p:cNvPicPr>
            <a:picLocks noChangeAspect="1"/>
          </p:cNvPicPr>
          <p:nvPr/>
        </p:nvPicPr>
        <p:blipFill>
          <a:blip r:embed="rId3">
            <a:extLst/>
          </a:blip>
          <a:stretch>
            <a:fillRect/>
          </a:stretch>
        </p:blipFill>
        <p:spPr>
          <a:xfrm>
            <a:off x="1422400" y="1930400"/>
            <a:ext cx="10160000" cy="7620000"/>
          </a:xfrm>
          <a:prstGeom prst="rect">
            <a:avLst/>
          </a:prstGeom>
          <a:ln w="12700">
            <a:miter lim="400000"/>
          </a:ln>
        </p:spPr>
      </p:pic>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2" name="Cutting Wires"/>
          <p:cNvSpPr txBox="1"/>
          <p:nvPr>
            <p:ph type="title"/>
          </p:nvPr>
        </p:nvSpPr>
        <p:spPr>
          <a:prstGeom prst="rect">
            <a:avLst/>
          </a:prstGeom>
        </p:spPr>
        <p:txBody>
          <a:bodyPr/>
          <a:lstStyle/>
          <a:p>
            <a:pPr lvl="1"/>
            <a:r>
              <a:t>Cutting Wires</a:t>
            </a:r>
          </a:p>
        </p:txBody>
      </p:sp>
      <p:sp>
        <p:nvSpPr>
          <p:cNvPr id="203" name="1 red and 1 black wire 31 studs (L) long.…"/>
          <p:cNvSpPr txBox="1"/>
          <p:nvPr>
            <p:ph type="body" idx="1"/>
          </p:nvPr>
        </p:nvSpPr>
        <p:spPr>
          <a:prstGeom prst="rect">
            <a:avLst/>
          </a:prstGeom>
        </p:spPr>
        <p:txBody>
          <a:bodyPr/>
          <a:lstStyle/>
          <a:p>
            <a:pPr/>
            <a:r>
              <a:t>1 red and 1 black wire 31 studs (L) long.</a:t>
            </a:r>
          </a:p>
          <a:p>
            <a:pPr/>
            <a:r>
              <a:t>2 red wires 3 studs (L) long.</a:t>
            </a:r>
          </a:p>
          <a:p>
            <a:pPr/>
            <a:r>
              <a:t>2 black wires 2 studs (L) long.</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5" name="Stripping Wires"/>
          <p:cNvSpPr txBox="1"/>
          <p:nvPr>
            <p:ph type="title"/>
          </p:nvPr>
        </p:nvSpPr>
        <p:spPr>
          <a:prstGeom prst="rect">
            <a:avLst/>
          </a:prstGeom>
        </p:spPr>
        <p:txBody>
          <a:bodyPr/>
          <a:lstStyle/>
          <a:p>
            <a:pPr/>
            <a:r>
              <a:t>Stripping Wires</a:t>
            </a:r>
          </a:p>
        </p:txBody>
      </p:sp>
      <p:sp>
        <p:nvSpPr>
          <p:cNvPr id="206" name="Black and red 31L wires…"/>
          <p:cNvSpPr txBox="1"/>
          <p:nvPr>
            <p:ph type="body" idx="1"/>
          </p:nvPr>
        </p:nvSpPr>
        <p:spPr>
          <a:prstGeom prst="rect">
            <a:avLst/>
          </a:prstGeom>
        </p:spPr>
        <p:txBody>
          <a:bodyPr/>
          <a:lstStyle/>
          <a:p>
            <a:pPr marL="435609" indent="-435609" defTabSz="572516">
              <a:spcBef>
                <a:spcPts val="4100"/>
              </a:spcBef>
              <a:defRPr sz="3724"/>
            </a:pPr>
            <a:r>
              <a:t>Black and red 31L wires</a:t>
            </a:r>
          </a:p>
          <a:p>
            <a:pPr lvl="1" marL="871219" indent="-435609" defTabSz="572516">
              <a:spcBef>
                <a:spcPts val="4100"/>
              </a:spcBef>
              <a:defRPr sz="3724"/>
            </a:pPr>
            <a:r>
              <a:t>Strip the 3 middle sections (1/8 in long) first starting with the lamppost socket</a:t>
            </a:r>
          </a:p>
          <a:p>
            <a:pPr lvl="1" marL="871219" indent="-435609" defTabSz="572516">
              <a:spcBef>
                <a:spcPts val="4100"/>
              </a:spcBef>
              <a:defRPr sz="3724"/>
            </a:pPr>
            <a:r>
              <a:t>Strip the ends</a:t>
            </a:r>
          </a:p>
          <a:p>
            <a:pPr marL="435609" indent="-435609" defTabSz="572516">
              <a:spcBef>
                <a:spcPts val="4100"/>
              </a:spcBef>
              <a:defRPr sz="3724"/>
            </a:pPr>
            <a:r>
              <a:t>Strip the ends red 3L and black 2L wires</a:t>
            </a:r>
          </a:p>
          <a:p>
            <a:pPr marL="435609" indent="-435609" defTabSz="572516">
              <a:spcBef>
                <a:spcPts val="4100"/>
              </a:spcBef>
              <a:defRPr sz="3724"/>
            </a:pPr>
            <a:r>
              <a:t>Hook one end of each of the red 3L and black 2L wires</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3" name="The where, what, why, and how of doing power distribution through a LEGO City layout."/>
          <p:cNvSpPr txBox="1"/>
          <p:nvPr>
            <p:ph type="body" idx="14"/>
          </p:nvPr>
        </p:nvSpPr>
        <p:spPr>
          <a:xfrm>
            <a:off x="1270000" y="3975100"/>
            <a:ext cx="10464800" cy="1270001"/>
          </a:xfrm>
          <a:prstGeom prst="rect">
            <a:avLst/>
          </a:prstGeom>
        </p:spPr>
        <p:txBody>
          <a:bodyPr/>
          <a:lstStyle/>
          <a:p>
            <a:pPr/>
            <a:r>
              <a:t>The where, what, why, and how of doing power distribution through a LEGO City layout.</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0" name="Stripped Wires"/>
          <p:cNvSpPr txBox="1"/>
          <p:nvPr>
            <p:ph type="title"/>
          </p:nvPr>
        </p:nvSpPr>
        <p:spPr>
          <a:prstGeom prst="rect">
            <a:avLst/>
          </a:prstGeom>
        </p:spPr>
        <p:txBody>
          <a:bodyPr/>
          <a:lstStyle/>
          <a:p>
            <a:pPr lvl="1"/>
            <a:r>
              <a:t>Stripped Wires</a:t>
            </a:r>
          </a:p>
        </p:txBody>
      </p:sp>
      <p:pic>
        <p:nvPicPr>
          <p:cNvPr id="211" name="IMG_20161028_084612.jpg" descr="IMG_20161028_084612.jpg"/>
          <p:cNvPicPr>
            <a:picLocks noChangeAspect="1"/>
          </p:cNvPicPr>
          <p:nvPr/>
        </p:nvPicPr>
        <p:blipFill>
          <a:blip r:embed="rId3">
            <a:extLst/>
          </a:blip>
          <a:stretch>
            <a:fillRect/>
          </a:stretch>
        </p:blipFill>
        <p:spPr>
          <a:xfrm>
            <a:off x="527838" y="3176452"/>
            <a:ext cx="11949124" cy="4899296"/>
          </a:xfrm>
          <a:prstGeom prst="rect">
            <a:avLst/>
          </a:prstGeom>
          <a:ln w="12700">
            <a:miter lim="400000"/>
          </a:ln>
        </p:spPr>
      </p:pic>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5" name="Crimp Connectors"/>
          <p:cNvSpPr txBox="1"/>
          <p:nvPr>
            <p:ph type="title"/>
          </p:nvPr>
        </p:nvSpPr>
        <p:spPr>
          <a:prstGeom prst="rect">
            <a:avLst/>
          </a:prstGeom>
        </p:spPr>
        <p:txBody>
          <a:bodyPr/>
          <a:lstStyle/>
          <a:p>
            <a:pPr/>
            <a:r>
              <a:t>Crimp Connectors</a:t>
            </a:r>
          </a:p>
        </p:txBody>
      </p:sp>
      <p:sp>
        <p:nvSpPr>
          <p:cNvPr id="216" name="6 female terminal connectors…"/>
          <p:cNvSpPr txBox="1"/>
          <p:nvPr>
            <p:ph type="body" idx="1"/>
          </p:nvPr>
        </p:nvSpPr>
        <p:spPr>
          <a:prstGeom prst="rect">
            <a:avLst/>
          </a:prstGeom>
        </p:spPr>
        <p:txBody>
          <a:bodyPr/>
          <a:lstStyle/>
          <a:p>
            <a:pPr/>
            <a:r>
              <a:t>6 female terminal connectors</a:t>
            </a:r>
          </a:p>
          <a:p>
            <a:pPr lvl="1"/>
            <a:r>
              <a:t>Left ends of red (1) and black (1) 31L wires</a:t>
            </a:r>
          </a:p>
          <a:p>
            <a:pPr lvl="1"/>
            <a:r>
              <a:t>Straight ends of red (2) 3L and black (2) 2L wires</a:t>
            </a:r>
          </a:p>
          <a:p>
            <a:pPr/>
            <a:r>
              <a:t>2 male terminal connectors</a:t>
            </a:r>
          </a:p>
          <a:p>
            <a:pPr lvl="1"/>
            <a:r>
              <a:t>Right ends of red (1) and black (1) 31L wires</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8" name="Where to Crimp"/>
          <p:cNvSpPr txBox="1"/>
          <p:nvPr>
            <p:ph type="title"/>
          </p:nvPr>
        </p:nvSpPr>
        <p:spPr>
          <a:prstGeom prst="rect">
            <a:avLst/>
          </a:prstGeom>
        </p:spPr>
        <p:txBody>
          <a:bodyPr/>
          <a:lstStyle/>
          <a:p>
            <a:pPr/>
            <a:r>
              <a:t>Where to Crimp</a:t>
            </a:r>
          </a:p>
        </p:txBody>
      </p:sp>
      <p:pic>
        <p:nvPicPr>
          <p:cNvPr id="219" name="IMG_20170529_114050.jpg" descr="IMG_20170529_114050.jpg"/>
          <p:cNvPicPr>
            <a:picLocks noChangeAspect="1"/>
          </p:cNvPicPr>
          <p:nvPr/>
        </p:nvPicPr>
        <p:blipFill>
          <a:blip r:embed="rId3">
            <a:extLst/>
          </a:blip>
          <a:stretch>
            <a:fillRect/>
          </a:stretch>
        </p:blipFill>
        <p:spPr>
          <a:xfrm>
            <a:off x="2115686" y="2185447"/>
            <a:ext cx="8773428" cy="1645430"/>
          </a:xfrm>
          <a:prstGeom prst="rect">
            <a:avLst/>
          </a:prstGeom>
          <a:ln w="12700">
            <a:miter lim="400000"/>
          </a:ln>
        </p:spPr>
      </p:pic>
      <p:pic>
        <p:nvPicPr>
          <p:cNvPr id="220" name="IMG_20170529_125204.jpg" descr="IMG_20170529_125204.jpg"/>
          <p:cNvPicPr>
            <a:picLocks noChangeAspect="1"/>
          </p:cNvPicPr>
          <p:nvPr/>
        </p:nvPicPr>
        <p:blipFill>
          <a:blip r:embed="rId4">
            <a:extLst/>
          </a:blip>
          <a:stretch>
            <a:fillRect/>
          </a:stretch>
        </p:blipFill>
        <p:spPr>
          <a:xfrm>
            <a:off x="2118374" y="3899406"/>
            <a:ext cx="8768052" cy="1521136"/>
          </a:xfrm>
          <a:prstGeom prst="rect">
            <a:avLst/>
          </a:prstGeom>
          <a:ln w="12700">
            <a:miter lim="400000"/>
          </a:ln>
        </p:spPr>
      </p:pic>
      <p:pic>
        <p:nvPicPr>
          <p:cNvPr id="221" name="IMG_20170610_153808.jpg" descr="IMG_20170610_153808.jpg"/>
          <p:cNvPicPr>
            <a:picLocks noChangeAspect="1"/>
          </p:cNvPicPr>
          <p:nvPr/>
        </p:nvPicPr>
        <p:blipFill>
          <a:blip r:embed="rId5">
            <a:extLst/>
          </a:blip>
          <a:stretch>
            <a:fillRect/>
          </a:stretch>
        </p:blipFill>
        <p:spPr>
          <a:xfrm>
            <a:off x="2115686" y="5489072"/>
            <a:ext cx="8773428" cy="1987547"/>
          </a:xfrm>
          <a:prstGeom prst="rect">
            <a:avLst/>
          </a:prstGeom>
          <a:ln w="12700">
            <a:miter lim="400000"/>
          </a:ln>
        </p:spPr>
      </p:pic>
      <p:pic>
        <p:nvPicPr>
          <p:cNvPr id="222" name="IMG_20170610_153905.jpg" descr="IMG_20170610_153905.jpg"/>
          <p:cNvPicPr>
            <a:picLocks noChangeAspect="1"/>
          </p:cNvPicPr>
          <p:nvPr/>
        </p:nvPicPr>
        <p:blipFill>
          <a:blip r:embed="rId6">
            <a:extLst/>
          </a:blip>
          <a:stretch>
            <a:fillRect/>
          </a:stretch>
        </p:blipFill>
        <p:spPr>
          <a:xfrm>
            <a:off x="2123394" y="7545149"/>
            <a:ext cx="8758012" cy="1623860"/>
          </a:xfrm>
          <a:prstGeom prst="rect">
            <a:avLst/>
          </a:prstGeom>
          <a:ln w="12700">
            <a:miter lim="400000"/>
          </a:ln>
        </p:spPr>
      </p:pic>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6" name="Solder Connectors"/>
          <p:cNvSpPr txBox="1"/>
          <p:nvPr>
            <p:ph type="title"/>
          </p:nvPr>
        </p:nvSpPr>
        <p:spPr>
          <a:prstGeom prst="rect">
            <a:avLst/>
          </a:prstGeom>
        </p:spPr>
        <p:txBody>
          <a:bodyPr/>
          <a:lstStyle/>
          <a:p>
            <a:pPr lvl="1"/>
            <a:r>
              <a:t>Solder Connectors</a:t>
            </a:r>
          </a:p>
        </p:txBody>
      </p:sp>
      <p:sp>
        <p:nvSpPr>
          <p:cNvPr id="227" name="Solder each connector after you have crimped the ends to the insulator…"/>
          <p:cNvSpPr txBox="1"/>
          <p:nvPr>
            <p:ph type="body" idx="1"/>
          </p:nvPr>
        </p:nvSpPr>
        <p:spPr>
          <a:xfrm>
            <a:off x="952500" y="2597150"/>
            <a:ext cx="11099800" cy="6286500"/>
          </a:xfrm>
          <a:prstGeom prst="rect">
            <a:avLst/>
          </a:prstGeom>
        </p:spPr>
        <p:txBody>
          <a:bodyPr/>
          <a:lstStyle/>
          <a:p>
            <a:pPr/>
            <a:r>
              <a:t>Solder each connector after you have crimped the ends to the insulator</a:t>
            </a:r>
          </a:p>
          <a:p>
            <a:pPr/>
            <a:r>
              <a:t>Crimp the soldered connections once they have cooled down</a:t>
            </a:r>
          </a:p>
          <a:p>
            <a:pPr/>
            <a:r>
              <a:t>Test connectivity with the multimeter</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1" name="Connectors Attached"/>
          <p:cNvSpPr txBox="1"/>
          <p:nvPr>
            <p:ph type="title"/>
          </p:nvPr>
        </p:nvSpPr>
        <p:spPr>
          <a:prstGeom prst="rect">
            <a:avLst/>
          </a:prstGeom>
        </p:spPr>
        <p:txBody>
          <a:bodyPr/>
          <a:lstStyle/>
          <a:p>
            <a:pPr lvl="1"/>
            <a:r>
              <a:t>Connectors Attached</a:t>
            </a:r>
          </a:p>
        </p:txBody>
      </p:sp>
      <p:pic>
        <p:nvPicPr>
          <p:cNvPr id="232" name="IMG_20161027_170357.jpg" descr="IMG_20161027_170357.jpg"/>
          <p:cNvPicPr>
            <a:picLocks noChangeAspect="1"/>
          </p:cNvPicPr>
          <p:nvPr/>
        </p:nvPicPr>
        <p:blipFill>
          <a:blip r:embed="rId2">
            <a:extLst/>
          </a:blip>
          <a:stretch>
            <a:fillRect/>
          </a:stretch>
        </p:blipFill>
        <p:spPr>
          <a:xfrm>
            <a:off x="580993" y="2475529"/>
            <a:ext cx="11842814" cy="6301142"/>
          </a:xfrm>
          <a:prstGeom prst="rect">
            <a:avLst/>
          </a:prstGeom>
          <a:ln w="12700">
            <a:miter lim="400000"/>
          </a:ln>
        </p:spPr>
      </p:pic>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4" name="Harness Assembly"/>
          <p:cNvSpPr txBox="1"/>
          <p:nvPr>
            <p:ph type="title"/>
          </p:nvPr>
        </p:nvSpPr>
        <p:spPr>
          <a:prstGeom prst="rect">
            <a:avLst/>
          </a:prstGeom>
        </p:spPr>
        <p:txBody>
          <a:bodyPr/>
          <a:lstStyle/>
          <a:p>
            <a:pPr/>
            <a:r>
              <a:t>Harness Assembly</a:t>
            </a:r>
          </a:p>
        </p:txBody>
      </p:sp>
      <p:sp>
        <p:nvSpPr>
          <p:cNvPr id="235" name="Solder the 2L black wires to 31L black wire…"/>
          <p:cNvSpPr txBox="1"/>
          <p:nvPr>
            <p:ph type="body" idx="1"/>
          </p:nvPr>
        </p:nvSpPr>
        <p:spPr>
          <a:prstGeom prst="rect">
            <a:avLst/>
          </a:prstGeom>
        </p:spPr>
        <p:txBody>
          <a:bodyPr/>
          <a:lstStyle/>
          <a:p>
            <a:pPr/>
            <a:r>
              <a:t>Solder the 2L black wires to 31L black wire</a:t>
            </a:r>
          </a:p>
          <a:p>
            <a:pPr/>
            <a:r>
              <a:t>Do the same with the 3L red wires</a:t>
            </a:r>
          </a:p>
          <a:p>
            <a:pPr/>
            <a:r>
              <a:t>Solder the lamppost socket to the 31L black wire</a:t>
            </a:r>
          </a:p>
          <a:p>
            <a:pPr/>
            <a:r>
              <a:t>Finish up with soldering the 31L red wire to the other lamppost socket end.</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39" name="harness.jpg" descr="harness.jpg"/>
          <p:cNvPicPr>
            <a:picLocks noChangeAspect="1"/>
          </p:cNvPicPr>
          <p:nvPr/>
        </p:nvPicPr>
        <p:blipFill>
          <a:blip r:embed="rId3">
            <a:extLst/>
          </a:blip>
          <a:stretch>
            <a:fillRect/>
          </a:stretch>
        </p:blipFill>
        <p:spPr>
          <a:xfrm>
            <a:off x="523935" y="2730984"/>
            <a:ext cx="11956930" cy="4012232"/>
          </a:xfrm>
          <a:prstGeom prst="rect">
            <a:avLst/>
          </a:prstGeom>
          <a:ln w="12700">
            <a:miter lim="400000"/>
          </a:ln>
        </p:spPr>
      </p:pic>
      <p:sp>
        <p:nvSpPr>
          <p:cNvPr id="240" name="Finished Harness"/>
          <p:cNvSpPr txBox="1"/>
          <p:nvPr>
            <p:ph type="title"/>
          </p:nvPr>
        </p:nvSpPr>
        <p:spPr>
          <a:xfrm>
            <a:off x="952500" y="254000"/>
            <a:ext cx="11099800" cy="2159000"/>
          </a:xfrm>
          <a:prstGeom prst="rect">
            <a:avLst/>
          </a:prstGeom>
        </p:spPr>
        <p:txBody>
          <a:bodyPr anchor="ctr"/>
          <a:lstStyle>
            <a:lvl1pPr>
              <a:defRPr sz="8000"/>
            </a:lvl1pPr>
          </a:lstStyle>
          <a:p>
            <a:pPr/>
            <a:r>
              <a:t>Finished Harness</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4" name="Testing Harness"/>
          <p:cNvSpPr txBox="1"/>
          <p:nvPr>
            <p:ph type="title"/>
          </p:nvPr>
        </p:nvSpPr>
        <p:spPr>
          <a:prstGeom prst="rect">
            <a:avLst/>
          </a:prstGeom>
        </p:spPr>
        <p:txBody>
          <a:bodyPr/>
          <a:lstStyle/>
          <a:p>
            <a:pPr/>
            <a:r>
              <a:t>Testing Harness</a:t>
            </a:r>
          </a:p>
        </p:txBody>
      </p:sp>
      <p:pic>
        <p:nvPicPr>
          <p:cNvPr id="245" name="testing harness.jpg" descr="testing harness.jpg"/>
          <p:cNvPicPr>
            <a:picLocks noChangeAspect="1"/>
          </p:cNvPicPr>
          <p:nvPr/>
        </p:nvPicPr>
        <p:blipFill>
          <a:blip r:embed="rId3">
            <a:extLst/>
          </a:blip>
          <a:stretch>
            <a:fillRect/>
          </a:stretch>
        </p:blipFill>
        <p:spPr>
          <a:xfrm>
            <a:off x="419632" y="2810412"/>
            <a:ext cx="12165536" cy="5859976"/>
          </a:xfrm>
          <a:prstGeom prst="rect">
            <a:avLst/>
          </a:prstGeom>
          <a:ln w="12700">
            <a:miter lim="400000"/>
          </a:ln>
        </p:spPr>
      </p:pic>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9" name="Creating sockets"/>
          <p:cNvSpPr txBox="1"/>
          <p:nvPr>
            <p:ph type="title"/>
          </p:nvPr>
        </p:nvSpPr>
        <p:spPr>
          <a:prstGeom prst="rect">
            <a:avLst/>
          </a:prstGeom>
        </p:spPr>
        <p:txBody>
          <a:bodyPr/>
          <a:lstStyle/>
          <a:p>
            <a:pPr/>
            <a:r>
              <a:t>Creating sockets</a:t>
            </a:r>
          </a:p>
        </p:txBody>
      </p:sp>
      <p:pic>
        <p:nvPicPr>
          <p:cNvPr id="250" name="left side connector.jpg" descr="left side connector.jpg"/>
          <p:cNvPicPr>
            <a:picLocks noChangeAspect="1"/>
          </p:cNvPicPr>
          <p:nvPr/>
        </p:nvPicPr>
        <p:blipFill>
          <a:blip r:embed="rId2">
            <a:extLst/>
          </a:blip>
          <a:stretch>
            <a:fillRect/>
          </a:stretch>
        </p:blipFill>
        <p:spPr>
          <a:xfrm>
            <a:off x="475235" y="2429513"/>
            <a:ext cx="12054330" cy="3166345"/>
          </a:xfrm>
          <a:prstGeom prst="rect">
            <a:avLst/>
          </a:prstGeom>
          <a:ln w="12700">
            <a:miter lim="400000"/>
          </a:ln>
        </p:spPr>
      </p:pic>
      <p:pic>
        <p:nvPicPr>
          <p:cNvPr id="251" name="right side connectors.jpg" descr="right side connectors.jpg"/>
          <p:cNvPicPr>
            <a:picLocks noChangeAspect="1"/>
          </p:cNvPicPr>
          <p:nvPr/>
        </p:nvPicPr>
        <p:blipFill>
          <a:blip r:embed="rId3">
            <a:extLst/>
          </a:blip>
          <a:stretch>
            <a:fillRect/>
          </a:stretch>
        </p:blipFill>
        <p:spPr>
          <a:xfrm>
            <a:off x="475235" y="5993327"/>
            <a:ext cx="12054330" cy="3416009"/>
          </a:xfrm>
          <a:prstGeom prst="rect">
            <a:avLst/>
          </a:prstGeom>
          <a:ln w="12700">
            <a:miter lim="400000"/>
          </a:ln>
        </p:spPr>
      </p:pic>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3" name="Female Sockets"/>
          <p:cNvSpPr txBox="1"/>
          <p:nvPr>
            <p:ph type="title"/>
          </p:nvPr>
        </p:nvSpPr>
        <p:spPr>
          <a:prstGeom prst="rect">
            <a:avLst/>
          </a:prstGeom>
        </p:spPr>
        <p:txBody>
          <a:bodyPr/>
          <a:lstStyle/>
          <a:p>
            <a:pPr/>
            <a:r>
              <a:t>Female Sockets</a:t>
            </a:r>
          </a:p>
        </p:txBody>
      </p:sp>
      <p:sp>
        <p:nvSpPr>
          <p:cNvPr id="254" name="Trim the tabs off…"/>
          <p:cNvSpPr txBox="1"/>
          <p:nvPr>
            <p:ph type="body" idx="1"/>
          </p:nvPr>
        </p:nvSpPr>
        <p:spPr>
          <a:prstGeom prst="rect">
            <a:avLst/>
          </a:prstGeom>
        </p:spPr>
        <p:txBody>
          <a:bodyPr/>
          <a:lstStyle/>
          <a:p>
            <a:pPr/>
            <a:r>
              <a:t>Trim the tabs off</a:t>
            </a:r>
          </a:p>
          <a:p>
            <a:pPr/>
            <a:r>
              <a:t>Install receptacle</a:t>
            </a:r>
          </a:p>
          <a:p>
            <a:pPr/>
            <a:r>
              <a:t>Color code receptacle</a:t>
            </a:r>
          </a:p>
        </p:txBody>
      </p:sp>
      <p:pic>
        <p:nvPicPr>
          <p:cNvPr id="255" name="03-06-1011.jpg" descr="03-06-1011.jpg"/>
          <p:cNvPicPr>
            <a:picLocks noChangeAspect="1"/>
          </p:cNvPicPr>
          <p:nvPr/>
        </p:nvPicPr>
        <p:blipFill>
          <a:blip r:embed="rId3">
            <a:extLst/>
          </a:blip>
          <a:stretch>
            <a:fillRect/>
          </a:stretch>
        </p:blipFill>
        <p:spPr>
          <a:xfrm>
            <a:off x="8155645" y="3216094"/>
            <a:ext cx="3810001" cy="2082801"/>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25" name="Brickworld 2016.jpg" descr="Brickworld 2016.jpg"/>
          <p:cNvPicPr>
            <a:picLocks noChangeAspect="1"/>
          </p:cNvPicPr>
          <p:nvPr/>
        </p:nvPicPr>
        <p:blipFill>
          <a:blip r:embed="rId3">
            <a:extLst/>
          </a:blip>
          <a:stretch>
            <a:fillRect/>
          </a:stretch>
        </p:blipFill>
        <p:spPr>
          <a:xfrm>
            <a:off x="837951" y="1100501"/>
            <a:ext cx="11328898" cy="7552598"/>
          </a:xfrm>
          <a:prstGeom prst="rect">
            <a:avLst/>
          </a:prstGeom>
          <a:ln w="12700">
            <a:miter lim="400000"/>
          </a:ln>
        </p:spPr>
      </p:pic>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9" name="Male Sockets"/>
          <p:cNvSpPr txBox="1"/>
          <p:nvPr>
            <p:ph type="title"/>
          </p:nvPr>
        </p:nvSpPr>
        <p:spPr>
          <a:prstGeom prst="rect">
            <a:avLst/>
          </a:prstGeom>
        </p:spPr>
        <p:txBody>
          <a:bodyPr/>
          <a:lstStyle/>
          <a:p>
            <a:pPr/>
            <a:r>
              <a:t>Male Sockets</a:t>
            </a:r>
          </a:p>
        </p:txBody>
      </p:sp>
      <p:sp>
        <p:nvSpPr>
          <p:cNvPr id="260" name="Sand receptacle…"/>
          <p:cNvSpPr txBox="1"/>
          <p:nvPr>
            <p:ph type="body" idx="1"/>
          </p:nvPr>
        </p:nvSpPr>
        <p:spPr>
          <a:prstGeom prst="rect">
            <a:avLst/>
          </a:prstGeom>
        </p:spPr>
        <p:txBody>
          <a:bodyPr/>
          <a:lstStyle/>
          <a:p>
            <a:pPr/>
            <a:r>
              <a:t>Sand receptacle</a:t>
            </a:r>
          </a:p>
          <a:p>
            <a:pPr/>
            <a:r>
              <a:t>Install receptacle</a:t>
            </a:r>
          </a:p>
          <a:p>
            <a:pPr/>
            <a:r>
              <a:t>Trim receptacle</a:t>
            </a:r>
          </a:p>
          <a:p>
            <a:pPr/>
            <a:r>
              <a:t>Color code</a:t>
            </a:r>
          </a:p>
        </p:txBody>
      </p:sp>
      <p:pic>
        <p:nvPicPr>
          <p:cNvPr id="261" name="03-06-2011.jpg" descr="03-06-2011.jpg"/>
          <p:cNvPicPr>
            <a:picLocks noChangeAspect="1"/>
          </p:cNvPicPr>
          <p:nvPr/>
        </p:nvPicPr>
        <p:blipFill>
          <a:blip r:embed="rId3">
            <a:extLst/>
          </a:blip>
          <a:stretch>
            <a:fillRect/>
          </a:stretch>
        </p:blipFill>
        <p:spPr>
          <a:xfrm>
            <a:off x="8191934" y="3178283"/>
            <a:ext cx="3810001" cy="1892301"/>
          </a:xfrm>
          <a:prstGeom prst="rect">
            <a:avLst/>
          </a:prstGeom>
          <a:ln w="12700">
            <a:miter lim="400000"/>
          </a:ln>
        </p:spPr>
      </p:pic>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5" name="Creating sockets"/>
          <p:cNvSpPr txBox="1"/>
          <p:nvPr>
            <p:ph type="title"/>
          </p:nvPr>
        </p:nvSpPr>
        <p:spPr>
          <a:prstGeom prst="rect">
            <a:avLst/>
          </a:prstGeom>
        </p:spPr>
        <p:txBody>
          <a:bodyPr/>
          <a:lstStyle/>
          <a:p>
            <a:pPr/>
            <a:r>
              <a:t>Creating sockets</a:t>
            </a:r>
          </a:p>
        </p:txBody>
      </p:sp>
      <p:pic>
        <p:nvPicPr>
          <p:cNvPr id="266" name="center connectors.jpg" descr="center connectors.jpg"/>
          <p:cNvPicPr>
            <a:picLocks noChangeAspect="1"/>
          </p:cNvPicPr>
          <p:nvPr/>
        </p:nvPicPr>
        <p:blipFill>
          <a:blip r:embed="rId3">
            <a:extLst/>
          </a:blip>
          <a:stretch>
            <a:fillRect/>
          </a:stretch>
        </p:blipFill>
        <p:spPr>
          <a:xfrm>
            <a:off x="952500" y="2434846"/>
            <a:ext cx="11099800" cy="6382508"/>
          </a:xfrm>
          <a:prstGeom prst="rect">
            <a:avLst/>
          </a:prstGeom>
          <a:ln w="12700">
            <a:miter lim="400000"/>
          </a:ln>
        </p:spPr>
      </p:pic>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0" name="Assemble Road"/>
          <p:cNvSpPr txBox="1"/>
          <p:nvPr>
            <p:ph type="title"/>
          </p:nvPr>
        </p:nvSpPr>
        <p:spPr>
          <a:prstGeom prst="rect">
            <a:avLst/>
          </a:prstGeom>
        </p:spPr>
        <p:txBody>
          <a:bodyPr/>
          <a:lstStyle/>
          <a:p>
            <a:pPr lvl="1"/>
            <a:r>
              <a:t>Assemble Road</a:t>
            </a:r>
          </a:p>
        </p:txBody>
      </p:sp>
      <p:sp>
        <p:nvSpPr>
          <p:cNvPr id="271" name="Push terminals into the sockets…"/>
          <p:cNvSpPr txBox="1"/>
          <p:nvPr>
            <p:ph type="body" idx="1"/>
          </p:nvPr>
        </p:nvSpPr>
        <p:spPr>
          <a:prstGeom prst="rect">
            <a:avLst/>
          </a:prstGeom>
        </p:spPr>
        <p:txBody>
          <a:bodyPr/>
          <a:lstStyle/>
          <a:p>
            <a:pPr/>
            <a:r>
              <a:t>Push terminals into the sockets</a:t>
            </a:r>
          </a:p>
          <a:p>
            <a:pPr/>
            <a:r>
              <a:t>Assemble bricks onto baseplate</a:t>
            </a:r>
          </a:p>
          <a:p>
            <a:pPr/>
            <a:r>
              <a:t>Add sidewalks, trees, and lamppost.</a:t>
            </a:r>
          </a:p>
          <a:p>
            <a:pPr/>
            <a:r>
              <a:t>Test again</a:t>
            </a:r>
          </a:p>
        </p:txBody>
      </p:sp>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5" name="Complete"/>
          <p:cNvSpPr txBox="1"/>
          <p:nvPr>
            <p:ph type="title"/>
          </p:nvPr>
        </p:nvSpPr>
        <p:spPr>
          <a:prstGeom prst="rect">
            <a:avLst/>
          </a:prstGeom>
        </p:spPr>
        <p:txBody>
          <a:bodyPr/>
          <a:lstStyle/>
          <a:p>
            <a:pPr/>
            <a:r>
              <a:t>Complete</a:t>
            </a:r>
          </a:p>
        </p:txBody>
      </p:sp>
      <p:pic>
        <p:nvPicPr>
          <p:cNvPr id="276" name="IMG_20161028_103525.jpg" descr="IMG_20161028_103525.jpg"/>
          <p:cNvPicPr>
            <a:picLocks noChangeAspect="1"/>
          </p:cNvPicPr>
          <p:nvPr/>
        </p:nvPicPr>
        <p:blipFill>
          <a:blip r:embed="rId2">
            <a:extLst/>
          </a:blip>
          <a:stretch>
            <a:fillRect/>
          </a:stretch>
        </p:blipFill>
        <p:spPr>
          <a:xfrm>
            <a:off x="578437" y="3691941"/>
            <a:ext cx="11847926" cy="3868318"/>
          </a:xfrm>
          <a:prstGeom prst="rect">
            <a:avLst/>
          </a:prstGeom>
          <a:ln w="12700">
            <a:miter lim="400000"/>
          </a:ln>
        </p:spPr>
      </p:pic>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8" name="Errata"/>
          <p:cNvSpPr txBox="1"/>
          <p:nvPr>
            <p:ph type="title"/>
          </p:nvPr>
        </p:nvSpPr>
        <p:spPr>
          <a:prstGeom prst="rect">
            <a:avLst/>
          </a:prstGeom>
        </p:spPr>
        <p:txBody>
          <a:bodyPr/>
          <a:lstStyle/>
          <a:p>
            <a:pPr lvl="1"/>
            <a:r>
              <a:t>Errata</a:t>
            </a:r>
          </a:p>
        </p:txBody>
      </p:sp>
      <p:sp>
        <p:nvSpPr>
          <p:cNvPr id="279" name="The terminal connector walking…"/>
          <p:cNvSpPr txBox="1"/>
          <p:nvPr>
            <p:ph type="body" idx="1"/>
          </p:nvPr>
        </p:nvSpPr>
        <p:spPr>
          <a:prstGeom prst="rect">
            <a:avLst/>
          </a:prstGeom>
        </p:spPr>
        <p:txBody>
          <a:bodyPr/>
          <a:lstStyle/>
          <a:p>
            <a:pPr/>
            <a:r>
              <a:t>The terminal connector walking</a:t>
            </a:r>
          </a:p>
          <a:p>
            <a:pPr/>
            <a:r>
              <a:t>Broken wires</a:t>
            </a:r>
          </a:p>
          <a:p>
            <a:pPr/>
            <a:r>
              <a:t>Pins sliding in lamppost</a:t>
            </a:r>
          </a:p>
        </p:txBody>
      </p:sp>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3" name="Future Changes"/>
          <p:cNvSpPr txBox="1"/>
          <p:nvPr>
            <p:ph type="title"/>
          </p:nvPr>
        </p:nvSpPr>
        <p:spPr>
          <a:prstGeom prst="rect">
            <a:avLst/>
          </a:prstGeom>
        </p:spPr>
        <p:txBody>
          <a:bodyPr/>
          <a:lstStyle/>
          <a:p>
            <a:pPr/>
            <a:r>
              <a:t>Future Changes</a:t>
            </a:r>
          </a:p>
        </p:txBody>
      </p:sp>
      <p:sp>
        <p:nvSpPr>
          <p:cNvPr id="284" name="Different lamppost socket…"/>
          <p:cNvSpPr txBox="1"/>
          <p:nvPr>
            <p:ph type="body" idx="1"/>
          </p:nvPr>
        </p:nvSpPr>
        <p:spPr>
          <a:prstGeom prst="rect">
            <a:avLst/>
          </a:prstGeom>
        </p:spPr>
        <p:txBody>
          <a:bodyPr/>
          <a:lstStyle/>
          <a:p>
            <a:pPr marL="284479" indent="-284479" defTabSz="373887">
              <a:spcBef>
                <a:spcPts val="2600"/>
              </a:spcBef>
              <a:defRPr sz="2432"/>
            </a:pPr>
            <a:r>
              <a:t>Different lamppost socket</a:t>
            </a:r>
          </a:p>
          <a:p>
            <a:pPr marL="284479" indent="-284479" defTabSz="373887">
              <a:spcBef>
                <a:spcPts val="2600"/>
              </a:spcBef>
              <a:defRPr sz="2432"/>
            </a:pPr>
            <a:r>
              <a:t>New road segments</a:t>
            </a:r>
          </a:p>
          <a:p>
            <a:pPr lvl="1" marL="568959" indent="-284479" defTabSz="373887">
              <a:spcBef>
                <a:spcPts val="2600"/>
              </a:spcBef>
              <a:defRPr sz="2432"/>
            </a:pPr>
            <a:r>
              <a:t>Half roads (16 x 32)</a:t>
            </a:r>
          </a:p>
          <a:p>
            <a:pPr lvl="1" marL="568959" indent="-284479" defTabSz="373887">
              <a:spcBef>
                <a:spcPts val="2600"/>
              </a:spcBef>
              <a:defRPr sz="2432"/>
            </a:pPr>
            <a:r>
              <a:t>Grade crossings</a:t>
            </a:r>
          </a:p>
          <a:p>
            <a:pPr lvl="1" marL="568959" indent="-284479" defTabSz="373887">
              <a:spcBef>
                <a:spcPts val="2600"/>
              </a:spcBef>
              <a:defRPr sz="2432"/>
            </a:pPr>
            <a:r>
              <a:t>Curves</a:t>
            </a:r>
          </a:p>
          <a:p>
            <a:pPr marL="284479" indent="-284479" defTabSz="373887">
              <a:spcBef>
                <a:spcPts val="2600"/>
              </a:spcBef>
              <a:defRPr sz="2432"/>
            </a:pPr>
            <a:r>
              <a:t>More internal connections</a:t>
            </a:r>
          </a:p>
          <a:p>
            <a:pPr lvl="1" marL="568959" indent="-284479" defTabSz="373887">
              <a:spcBef>
                <a:spcPts val="2600"/>
              </a:spcBef>
              <a:defRPr sz="2432"/>
            </a:pPr>
            <a:r>
              <a:t>Traffic lights</a:t>
            </a:r>
          </a:p>
          <a:p>
            <a:pPr lvl="1" marL="568959" indent="-284479" defTabSz="373887">
              <a:spcBef>
                <a:spcPts val="2600"/>
              </a:spcBef>
              <a:defRPr sz="2432"/>
            </a:pPr>
            <a:r>
              <a:t>Crossbucks</a:t>
            </a:r>
          </a:p>
          <a:p>
            <a:pPr lvl="1" marL="568959" indent="-284479" defTabSz="373887">
              <a:spcBef>
                <a:spcPts val="2600"/>
              </a:spcBef>
              <a:defRPr sz="2432"/>
            </a:pPr>
            <a:r>
              <a:t>Flickering lampposts (Haunted Mansion)</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9" name="Design Goals"/>
          <p:cNvSpPr txBox="1"/>
          <p:nvPr>
            <p:ph type="title"/>
          </p:nvPr>
        </p:nvSpPr>
        <p:spPr>
          <a:prstGeom prst="rect">
            <a:avLst/>
          </a:prstGeom>
        </p:spPr>
        <p:txBody>
          <a:bodyPr/>
          <a:lstStyle/>
          <a:p>
            <a:pPr lvl="1"/>
            <a:r>
              <a:t>Design Goals</a:t>
            </a:r>
          </a:p>
        </p:txBody>
      </p:sp>
      <p:sp>
        <p:nvSpPr>
          <p:cNvPr id="130" name="Quick setup…"/>
          <p:cNvSpPr txBox="1"/>
          <p:nvPr>
            <p:ph type="body" idx="1"/>
          </p:nvPr>
        </p:nvSpPr>
        <p:spPr>
          <a:xfrm>
            <a:off x="952500" y="2597150"/>
            <a:ext cx="11099800" cy="6286500"/>
          </a:xfrm>
          <a:prstGeom prst="rect">
            <a:avLst/>
          </a:prstGeom>
        </p:spPr>
        <p:txBody>
          <a:bodyPr/>
          <a:lstStyle/>
          <a:p>
            <a:pPr/>
            <a:r>
              <a:t>Quick setup</a:t>
            </a:r>
          </a:p>
          <a:p>
            <a:pPr/>
            <a:r>
              <a:t>Low resistance &amp; scalable</a:t>
            </a:r>
          </a:p>
          <a:p>
            <a:pPr/>
            <a:r>
              <a:t>Flexible design</a:t>
            </a:r>
          </a:p>
          <a:p>
            <a:pPr/>
            <a:r>
              <a:t>Simplicity</a:t>
            </a:r>
          </a:p>
          <a:p>
            <a:pPr/>
            <a:r>
              <a:t>Resilient</a:t>
            </a:r>
          </a:p>
          <a:p>
            <a:pPr/>
            <a:r>
              <a:t>Reversible</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4" name="Brick Built Roads"/>
          <p:cNvSpPr txBox="1"/>
          <p:nvPr>
            <p:ph type="title"/>
          </p:nvPr>
        </p:nvSpPr>
        <p:spPr>
          <a:prstGeom prst="rect">
            <a:avLst/>
          </a:prstGeom>
        </p:spPr>
        <p:txBody>
          <a:bodyPr/>
          <a:lstStyle/>
          <a:p>
            <a:pPr/>
            <a:r>
              <a:t>Brick Built Roads</a:t>
            </a:r>
          </a:p>
        </p:txBody>
      </p:sp>
      <p:pic>
        <p:nvPicPr>
          <p:cNvPr id="135" name="Straight Road.png" descr="Straight Road.png"/>
          <p:cNvPicPr>
            <a:picLocks noChangeAspect="1"/>
          </p:cNvPicPr>
          <p:nvPr/>
        </p:nvPicPr>
        <p:blipFill>
          <a:blip r:embed="rId3">
            <a:extLst/>
          </a:blip>
          <a:stretch>
            <a:fillRect/>
          </a:stretch>
        </p:blipFill>
        <p:spPr>
          <a:xfrm>
            <a:off x="1422400" y="1930400"/>
            <a:ext cx="10160000" cy="7620000"/>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9" name="Brick Built Roads"/>
          <p:cNvSpPr txBox="1"/>
          <p:nvPr>
            <p:ph type="title"/>
          </p:nvPr>
        </p:nvSpPr>
        <p:spPr>
          <a:prstGeom prst="rect">
            <a:avLst/>
          </a:prstGeom>
        </p:spPr>
        <p:txBody>
          <a:bodyPr/>
          <a:lstStyle/>
          <a:p>
            <a:pPr/>
            <a:r>
              <a:t>Brick Built Roads</a:t>
            </a:r>
          </a:p>
        </p:txBody>
      </p:sp>
      <p:pic>
        <p:nvPicPr>
          <p:cNvPr id="140" name="Straight Road #1.png" descr="Straight Road #1.png"/>
          <p:cNvPicPr>
            <a:picLocks noChangeAspect="1"/>
          </p:cNvPicPr>
          <p:nvPr/>
        </p:nvPicPr>
        <p:blipFill>
          <a:blip r:embed="rId3">
            <a:extLst/>
          </a:blip>
          <a:stretch>
            <a:fillRect/>
          </a:stretch>
        </p:blipFill>
        <p:spPr>
          <a:xfrm>
            <a:off x="1422400" y="1930400"/>
            <a:ext cx="10160000" cy="7620000"/>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4" name="Tools"/>
          <p:cNvSpPr txBox="1"/>
          <p:nvPr>
            <p:ph type="title"/>
          </p:nvPr>
        </p:nvSpPr>
        <p:spPr>
          <a:prstGeom prst="rect">
            <a:avLst/>
          </a:prstGeom>
        </p:spPr>
        <p:txBody>
          <a:bodyPr/>
          <a:lstStyle/>
          <a:p>
            <a:pPr/>
            <a:r>
              <a:t>Tools</a:t>
            </a:r>
          </a:p>
        </p:txBody>
      </p:sp>
      <p:sp>
        <p:nvSpPr>
          <p:cNvPr id="145" name="Jonard Adjustable Wire Strippers, ESD (mfg p/n: ST-500ESD)…"/>
          <p:cNvSpPr txBox="1"/>
          <p:nvPr>
            <p:ph type="body" idx="1"/>
          </p:nvPr>
        </p:nvSpPr>
        <p:spPr>
          <a:xfrm>
            <a:off x="952500" y="2597150"/>
            <a:ext cx="11099800" cy="6286500"/>
          </a:xfrm>
          <a:prstGeom prst="rect">
            <a:avLst/>
          </a:prstGeom>
        </p:spPr>
        <p:txBody>
          <a:bodyPr/>
          <a:lstStyle/>
          <a:p>
            <a:pPr marL="360045" indent="-360045" defTabSz="473201">
              <a:spcBef>
                <a:spcPts val="3400"/>
              </a:spcBef>
              <a:defRPr sz="3078"/>
            </a:pPr>
            <a:r>
              <a:t>Jonard Adjustable Wire Strippers, ESD (mfg p/n: ST-500ESD)</a:t>
            </a:r>
          </a:p>
          <a:p>
            <a:pPr marL="360045" indent="-360045" defTabSz="473201">
              <a:spcBef>
                <a:spcPts val="3400"/>
              </a:spcBef>
              <a:defRPr sz="3078"/>
            </a:pPr>
            <a:r>
              <a:t>Waldom Hand Crimp Tool for .062 in diameter pins (mfg p/n: W-HD-1921-P)</a:t>
            </a:r>
          </a:p>
          <a:p>
            <a:pPr marL="360045" indent="-360045" defTabSz="473201">
              <a:spcBef>
                <a:spcPts val="3400"/>
              </a:spcBef>
              <a:defRPr sz="3078"/>
            </a:pPr>
            <a:r>
              <a:t>Waldom Extraction Tool for .062 in diameter pins (mfg p/n: W-HT-2023)</a:t>
            </a:r>
          </a:p>
          <a:p>
            <a:pPr marL="360045" indent="-360045" defTabSz="473201">
              <a:spcBef>
                <a:spcPts val="3400"/>
              </a:spcBef>
              <a:defRPr sz="3078"/>
            </a:pPr>
            <a:r>
              <a:t>Wire cutters</a:t>
            </a:r>
          </a:p>
          <a:p>
            <a:pPr marL="360045" indent="-360045" defTabSz="473201">
              <a:spcBef>
                <a:spcPts val="3400"/>
              </a:spcBef>
              <a:defRPr sz="3078"/>
            </a:pPr>
            <a:r>
              <a:t>Needle nose pliers, preferably bent nose.</a:t>
            </a:r>
          </a:p>
          <a:p>
            <a:pPr marL="360045" indent="-360045" defTabSz="473201">
              <a:spcBef>
                <a:spcPts val="3400"/>
              </a:spcBef>
              <a:defRPr sz="3078"/>
            </a:pPr>
            <a:r>
              <a:t>Soldering iron</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9" name="Tools (Cont.)"/>
          <p:cNvSpPr txBox="1"/>
          <p:nvPr>
            <p:ph type="title"/>
          </p:nvPr>
        </p:nvSpPr>
        <p:spPr>
          <a:prstGeom prst="rect">
            <a:avLst/>
          </a:prstGeom>
        </p:spPr>
        <p:txBody>
          <a:bodyPr/>
          <a:lstStyle/>
          <a:p>
            <a:pPr/>
            <a:r>
              <a:t>Tools (Cont.)</a:t>
            </a:r>
          </a:p>
        </p:txBody>
      </p:sp>
      <p:sp>
        <p:nvSpPr>
          <p:cNvPr id="150" name="Drill - variable speed (able to turn really slowly)…"/>
          <p:cNvSpPr txBox="1"/>
          <p:nvPr/>
        </p:nvSpPr>
        <p:spPr>
          <a:xfrm>
            <a:off x="1203718" y="2044699"/>
            <a:ext cx="10801986" cy="7391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444500" indent="-444500" algn="l">
              <a:spcBef>
                <a:spcPts val="4200"/>
              </a:spcBef>
              <a:buSzPct val="75000"/>
              <a:buChar char="•"/>
              <a:defRPr sz="3800"/>
            </a:pPr>
            <a:r>
              <a:t>Drill - variable speed (able to turn really slowly)</a:t>
            </a:r>
          </a:p>
          <a:p>
            <a:pPr lvl="1" marL="889000" indent="-444500" algn="l">
              <a:spcBef>
                <a:spcPts val="4200"/>
              </a:spcBef>
              <a:buSzPct val="75000"/>
              <a:buChar char="•"/>
              <a:defRPr sz="3800"/>
            </a:pPr>
            <a:r>
              <a:t>1/8 in bit brand new, very sharp</a:t>
            </a:r>
          </a:p>
          <a:p>
            <a:pPr lvl="1" marL="889000" indent="-444500" algn="l">
              <a:spcBef>
                <a:spcPts val="4200"/>
              </a:spcBef>
              <a:buSzPct val="75000"/>
              <a:buChar char="•"/>
              <a:defRPr sz="3800"/>
            </a:pPr>
            <a:r>
              <a:t>Phillips screw bit</a:t>
            </a:r>
          </a:p>
          <a:p>
            <a:pPr marL="444500" indent="-444500" algn="l">
              <a:spcBef>
                <a:spcPts val="4200"/>
              </a:spcBef>
              <a:buSzPct val="75000"/>
              <a:buChar char="•"/>
              <a:defRPr sz="3800"/>
            </a:pPr>
            <a:r>
              <a:t>Tack hammer</a:t>
            </a:r>
          </a:p>
          <a:p>
            <a:pPr marL="444500" indent="-444500" algn="l">
              <a:spcBef>
                <a:spcPts val="4200"/>
              </a:spcBef>
              <a:buSzPct val="75000"/>
              <a:buChar char="•"/>
              <a:defRPr sz="3800"/>
            </a:pPr>
            <a:r>
              <a:t>Utility knife with sharp blades</a:t>
            </a:r>
          </a:p>
          <a:p>
            <a:pPr marL="444500" indent="-444500" algn="l">
              <a:spcBef>
                <a:spcPts val="4200"/>
              </a:spcBef>
              <a:buSzPct val="75000"/>
              <a:buChar char="•"/>
              <a:defRPr sz="3800"/>
            </a:pPr>
            <a:r>
              <a:t>X-acto X75350 Extra Fine Razor Saw</a:t>
            </a:r>
          </a:p>
          <a:p>
            <a:pPr marL="444500" indent="-444500" algn="l">
              <a:spcBef>
                <a:spcPts val="4200"/>
              </a:spcBef>
              <a:buSzPct val="75000"/>
              <a:buChar char="•"/>
              <a:defRPr sz="3800"/>
            </a:pPr>
            <a:r>
              <a:t>Multimeter (optional)</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4" name="Supplies"/>
          <p:cNvSpPr txBox="1"/>
          <p:nvPr>
            <p:ph type="title"/>
          </p:nvPr>
        </p:nvSpPr>
        <p:spPr>
          <a:prstGeom prst="rect">
            <a:avLst/>
          </a:prstGeom>
        </p:spPr>
        <p:txBody>
          <a:bodyPr/>
          <a:lstStyle/>
          <a:p>
            <a:pPr lvl="1"/>
            <a:r>
              <a:t>Supplies</a:t>
            </a:r>
          </a:p>
        </p:txBody>
      </p:sp>
      <p:sp>
        <p:nvSpPr>
          <p:cNvPr id="155" name="22 AWG Solid Wire in red and black…"/>
          <p:cNvSpPr txBox="1"/>
          <p:nvPr>
            <p:ph type="body" idx="1"/>
          </p:nvPr>
        </p:nvSpPr>
        <p:spPr>
          <a:prstGeom prst="rect">
            <a:avLst/>
          </a:prstGeom>
        </p:spPr>
        <p:txBody>
          <a:bodyPr/>
          <a:lstStyle/>
          <a:p>
            <a:pPr marL="377825" indent="-377825" defTabSz="496570">
              <a:spcBef>
                <a:spcPts val="3500"/>
              </a:spcBef>
              <a:defRPr sz="3230"/>
            </a:pPr>
            <a:r>
              <a:t>22 AWG Solid Wire in red and black</a:t>
            </a:r>
          </a:p>
          <a:p>
            <a:pPr marL="377825" indent="-377825" defTabSz="496570">
              <a:spcBef>
                <a:spcPts val="3500"/>
              </a:spcBef>
              <a:defRPr sz="3230"/>
            </a:pPr>
            <a:r>
              <a:t>4x Molex Connection Terminal Male 18-24 AWG Tin (mfg p/n: 02-06-2103) </a:t>
            </a:r>
          </a:p>
          <a:p>
            <a:pPr marL="377825" indent="-377825" defTabSz="496570">
              <a:spcBef>
                <a:spcPts val="3500"/>
              </a:spcBef>
              <a:defRPr sz="3230"/>
            </a:pPr>
            <a:r>
              <a:t>12x Molex Connection Terminal Female 18-24 AWG Tin (mfg p/n: 02-06-1103) </a:t>
            </a:r>
          </a:p>
          <a:p>
            <a:pPr marL="377825" indent="-377825" defTabSz="496570">
              <a:spcBef>
                <a:spcPts val="3500"/>
              </a:spcBef>
              <a:defRPr sz="3230"/>
            </a:pPr>
            <a:r>
              <a:t>12x Molex Connector Receptacle Female Single position .062 in Nylon (mfg p/n: 03-06-1011)</a:t>
            </a:r>
          </a:p>
          <a:p>
            <a:pPr marL="377825" indent="-377825" defTabSz="496570">
              <a:spcBef>
                <a:spcPts val="3500"/>
              </a:spcBef>
              <a:defRPr sz="3230"/>
            </a:pPr>
            <a:r>
              <a:t>4x Molex Connector Receptacle Male Single Position .062 in Nylon (mfg p/n: 03-06-2011)</a:t>
            </a:r>
          </a:p>
        </p:txBody>
      </p:sp>
    </p:spTree>
  </p:cSld>
  <p:clrMapOvr>
    <a:masterClrMapping/>
  </p:clrMapOvr>
  <p:transition xmlns:p14="http://schemas.microsoft.com/office/powerpoint/2010/main" spd="med" advClick="1"/>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