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5143500" cx="9144000"/>
  <p:notesSz cx="6858000" cy="9144000"/>
  <p:embeddedFontLst>
    <p:embeddedFont>
      <p:font typeface="Nunito"/>
      <p:regular r:id="rId37"/>
      <p:bold r:id="rId38"/>
      <p:italic r:id="rId39"/>
      <p:boldItalic r:id="rId40"/>
    </p:embeddedFont>
    <p:embeddedFont>
      <p:font typeface="Maven Pro"/>
      <p:regular r:id="rId41"/>
      <p:bold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0E7373E1-A207-481A-B74A-4FF141C5D0BD}">
  <a:tblStyle styleId="{0E7373E1-A207-481A-B74A-4FF141C5D0BD}"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Nunito-boldItalic.fntdata"/><Relationship Id="rId20" Type="http://schemas.openxmlformats.org/officeDocument/2006/relationships/slide" Target="slides/slide14.xml"/><Relationship Id="rId42" Type="http://schemas.openxmlformats.org/officeDocument/2006/relationships/font" Target="fonts/MavenPro-bold.fntdata"/><Relationship Id="rId41" Type="http://schemas.openxmlformats.org/officeDocument/2006/relationships/font" Target="fonts/MavenPro-regular.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Nunito-regular.fntdata"/><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Nunito-italic.fntdata"/><Relationship Id="rId16" Type="http://schemas.openxmlformats.org/officeDocument/2006/relationships/slide" Target="slides/slide10.xml"/><Relationship Id="rId38" Type="http://schemas.openxmlformats.org/officeDocument/2006/relationships/font" Target="fonts/Nunito-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g5912a34523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5912a34523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g5912a34523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5912a34523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g5912a34523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5912a34523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g5912a34523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5912a34523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5" name="Shape 355"/>
        <p:cNvGrpSpPr/>
        <p:nvPr/>
      </p:nvGrpSpPr>
      <p:grpSpPr>
        <a:xfrm>
          <a:off x="0" y="0"/>
          <a:ext cx="0" cy="0"/>
          <a:chOff x="0" y="0"/>
          <a:chExt cx="0" cy="0"/>
        </a:xfrm>
      </p:grpSpPr>
      <p:sp>
        <p:nvSpPr>
          <p:cNvPr id="356" name="Google Shape;356;g5912a34523_0_3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5912a34523_0_3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5912a34523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5912a34523_0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5912a34523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5912a34523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5912a34523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5912a34523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 name="Shape 379"/>
        <p:cNvGrpSpPr/>
        <p:nvPr/>
      </p:nvGrpSpPr>
      <p:grpSpPr>
        <a:xfrm>
          <a:off x="0" y="0"/>
          <a:ext cx="0" cy="0"/>
          <a:chOff x="0" y="0"/>
          <a:chExt cx="0" cy="0"/>
        </a:xfrm>
      </p:grpSpPr>
      <p:sp>
        <p:nvSpPr>
          <p:cNvPr id="380" name="Google Shape;380;g5912a34523_0_3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5912a34523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g5912a34523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5912a34523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g5912a34523_0_5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5912a34523_0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5912a34523_0_4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5912a34523_0_4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2" name="Shape 402"/>
        <p:cNvGrpSpPr/>
        <p:nvPr/>
      </p:nvGrpSpPr>
      <p:grpSpPr>
        <a:xfrm>
          <a:off x="0" y="0"/>
          <a:ext cx="0" cy="0"/>
          <a:chOff x="0" y="0"/>
          <a:chExt cx="0" cy="0"/>
        </a:xfrm>
      </p:grpSpPr>
      <p:sp>
        <p:nvSpPr>
          <p:cNvPr id="403" name="Google Shape;403;g5912a34523_0_3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 name="Google Shape;404;g5912a34523_0_3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7" name="Shape 407"/>
        <p:cNvGrpSpPr/>
        <p:nvPr/>
      </p:nvGrpSpPr>
      <p:grpSpPr>
        <a:xfrm>
          <a:off x="0" y="0"/>
          <a:ext cx="0" cy="0"/>
          <a:chOff x="0" y="0"/>
          <a:chExt cx="0" cy="0"/>
        </a:xfrm>
      </p:grpSpPr>
      <p:sp>
        <p:nvSpPr>
          <p:cNvPr id="408" name="Google Shape;408;g5912a34523_0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5912a34523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Google Shape;414;g5912a34523_0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5912a34523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Google Shape;419;g5912a34523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5912a34523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Google Shape;426;g5912a34523_0_4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5912a34523_0_4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g5912a34523_0_4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5912a34523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g5912a34523_0_4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5912a34523_0_4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Google Shape;443;g5912a34523_0_4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4" name="Google Shape;444;g5912a34523_0_4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2" name="Shape 452"/>
        <p:cNvGrpSpPr/>
        <p:nvPr/>
      </p:nvGrpSpPr>
      <p:grpSpPr>
        <a:xfrm>
          <a:off x="0" y="0"/>
          <a:ext cx="0" cy="0"/>
          <a:chOff x="0" y="0"/>
          <a:chExt cx="0" cy="0"/>
        </a:xfrm>
      </p:grpSpPr>
      <p:sp>
        <p:nvSpPr>
          <p:cNvPr id="453" name="Google Shape;453;g5912a34523_0_4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5912a34523_0_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g5912a34523_0_4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5912a34523_0_4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g5912a34523_0_5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5912a34523_0_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56a83f37fb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56a83f37fb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5912a34523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5912a34523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5912a34523_0_4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5912a34523_0_4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5912a34523_0_4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5912a34523_0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56a83f37f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56a83f37f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5912a34523_0_4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5912a34523_0_4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accent3"/>
        </a:solidFill>
      </p:bgPr>
    </p:bg>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3"/>
        </a:solidFill>
      </p:bgPr>
    </p:bg>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8000"/>
              <a:buNone/>
              <a:defRPr sz="8000">
                <a:solidFill>
                  <a:schemeClr val="lt1"/>
                </a:solidFill>
              </a:defRPr>
            </a:lvl1pPr>
            <a:lvl2pPr lvl="1" algn="ctr">
              <a:spcBef>
                <a:spcPts val="0"/>
              </a:spcBef>
              <a:spcAft>
                <a:spcPts val="0"/>
              </a:spcAft>
              <a:buClr>
                <a:schemeClr val="lt1"/>
              </a:buClr>
              <a:buSzPts val="8000"/>
              <a:buNone/>
              <a:defRPr sz="8000">
                <a:solidFill>
                  <a:schemeClr val="lt1"/>
                </a:solidFill>
              </a:defRPr>
            </a:lvl2pPr>
            <a:lvl3pPr lvl="2" algn="ctr">
              <a:spcBef>
                <a:spcPts val="0"/>
              </a:spcBef>
              <a:spcAft>
                <a:spcPts val="0"/>
              </a:spcAft>
              <a:buClr>
                <a:schemeClr val="lt1"/>
              </a:buClr>
              <a:buSzPts val="8000"/>
              <a:buNone/>
              <a:defRPr sz="8000">
                <a:solidFill>
                  <a:schemeClr val="lt1"/>
                </a:solidFill>
              </a:defRPr>
            </a:lvl3pPr>
            <a:lvl4pPr lvl="3" algn="ctr">
              <a:spcBef>
                <a:spcPts val="0"/>
              </a:spcBef>
              <a:spcAft>
                <a:spcPts val="0"/>
              </a:spcAft>
              <a:buClr>
                <a:schemeClr val="lt1"/>
              </a:buClr>
              <a:buSzPts val="8000"/>
              <a:buNone/>
              <a:defRPr sz="8000">
                <a:solidFill>
                  <a:schemeClr val="lt1"/>
                </a:solidFill>
              </a:defRPr>
            </a:lvl4pPr>
            <a:lvl5pPr lvl="4" algn="ctr">
              <a:spcBef>
                <a:spcPts val="0"/>
              </a:spcBef>
              <a:spcAft>
                <a:spcPts val="0"/>
              </a:spcAft>
              <a:buClr>
                <a:schemeClr val="lt1"/>
              </a:buClr>
              <a:buSzPts val="8000"/>
              <a:buNone/>
              <a:defRPr sz="8000">
                <a:solidFill>
                  <a:schemeClr val="lt1"/>
                </a:solidFill>
              </a:defRPr>
            </a:lvl5pPr>
            <a:lvl6pPr lvl="5" algn="ctr">
              <a:spcBef>
                <a:spcPts val="0"/>
              </a:spcBef>
              <a:spcAft>
                <a:spcPts val="0"/>
              </a:spcAft>
              <a:buClr>
                <a:schemeClr val="lt1"/>
              </a:buClr>
              <a:buSzPts val="8000"/>
              <a:buNone/>
              <a:defRPr sz="8000">
                <a:solidFill>
                  <a:schemeClr val="lt1"/>
                </a:solidFill>
              </a:defRPr>
            </a:lvl6pPr>
            <a:lvl7pPr lvl="6" algn="ctr">
              <a:spcBef>
                <a:spcPts val="0"/>
              </a:spcBef>
              <a:spcAft>
                <a:spcPts val="0"/>
              </a:spcAft>
              <a:buClr>
                <a:schemeClr val="lt1"/>
              </a:buClr>
              <a:buSzPts val="8000"/>
              <a:buNone/>
              <a:defRPr sz="8000">
                <a:solidFill>
                  <a:schemeClr val="lt1"/>
                </a:solidFill>
              </a:defRPr>
            </a:lvl7pPr>
            <a:lvl8pPr lvl="7" algn="ctr">
              <a:spcBef>
                <a:spcPts val="0"/>
              </a:spcBef>
              <a:spcAft>
                <a:spcPts val="0"/>
              </a:spcAft>
              <a:buClr>
                <a:schemeClr val="lt1"/>
              </a:buClr>
              <a:buSzPts val="8000"/>
              <a:buNone/>
              <a:defRPr sz="8000">
                <a:solidFill>
                  <a:schemeClr val="lt1"/>
                </a:solidFill>
              </a:defRPr>
            </a:lvl8pPr>
            <a:lvl9pPr lvl="8"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noAutofit/>
          </a:bodyPr>
          <a:lstStyle>
            <a:lvl1pPr indent="-311150" lvl="0" marL="457200" algn="ctr">
              <a:spcBef>
                <a:spcPts val="0"/>
              </a:spcBef>
              <a:spcAft>
                <a:spcPts val="0"/>
              </a:spcAft>
              <a:buClr>
                <a:schemeClr val="lt1"/>
              </a:buClr>
              <a:buSzPts val="1300"/>
              <a:buChar char="●"/>
              <a:defRPr>
                <a:solidFill>
                  <a:schemeClr val="lt1"/>
                </a:solidFill>
              </a:defRPr>
            </a:lvl1pPr>
            <a:lvl2pPr indent="-298450" lvl="1" marL="914400" algn="ctr">
              <a:spcBef>
                <a:spcPts val="1600"/>
              </a:spcBef>
              <a:spcAft>
                <a:spcPts val="0"/>
              </a:spcAft>
              <a:buClr>
                <a:schemeClr val="lt1"/>
              </a:buClr>
              <a:buSzPts val="1100"/>
              <a:buChar char="○"/>
              <a:defRPr>
                <a:solidFill>
                  <a:schemeClr val="lt1"/>
                </a:solidFill>
              </a:defRPr>
            </a:lvl2pPr>
            <a:lvl3pPr indent="-298450" lvl="2" marL="1371600" algn="ctr">
              <a:spcBef>
                <a:spcPts val="1600"/>
              </a:spcBef>
              <a:spcAft>
                <a:spcPts val="0"/>
              </a:spcAft>
              <a:buClr>
                <a:schemeClr val="lt1"/>
              </a:buClr>
              <a:buSzPts val="1100"/>
              <a:buChar char="■"/>
              <a:defRPr>
                <a:solidFill>
                  <a:schemeClr val="lt1"/>
                </a:solidFill>
              </a:defRPr>
            </a:lvl3pPr>
            <a:lvl4pPr indent="-298450" lvl="3" marL="1828800" algn="ctr">
              <a:spcBef>
                <a:spcPts val="1600"/>
              </a:spcBef>
              <a:spcAft>
                <a:spcPts val="0"/>
              </a:spcAft>
              <a:buClr>
                <a:schemeClr val="lt1"/>
              </a:buClr>
              <a:buSzPts val="1100"/>
              <a:buChar char="●"/>
              <a:defRPr>
                <a:solidFill>
                  <a:schemeClr val="lt1"/>
                </a:solidFill>
              </a:defRPr>
            </a:lvl4pPr>
            <a:lvl5pPr indent="-298450" lvl="4" marL="2286000" algn="ctr">
              <a:spcBef>
                <a:spcPts val="1600"/>
              </a:spcBef>
              <a:spcAft>
                <a:spcPts val="0"/>
              </a:spcAft>
              <a:buClr>
                <a:schemeClr val="lt1"/>
              </a:buClr>
              <a:buSzPts val="1100"/>
              <a:buChar char="○"/>
              <a:defRPr>
                <a:solidFill>
                  <a:schemeClr val="lt1"/>
                </a:solidFill>
              </a:defRPr>
            </a:lvl5pPr>
            <a:lvl6pPr indent="-298450" lvl="5" marL="2743200" algn="ctr">
              <a:spcBef>
                <a:spcPts val="1600"/>
              </a:spcBef>
              <a:spcAft>
                <a:spcPts val="0"/>
              </a:spcAft>
              <a:buClr>
                <a:schemeClr val="lt1"/>
              </a:buClr>
              <a:buSzPts val="1100"/>
              <a:buChar char="■"/>
              <a:defRPr>
                <a:solidFill>
                  <a:schemeClr val="lt1"/>
                </a:solidFill>
              </a:defRPr>
            </a:lvl6pPr>
            <a:lvl7pPr indent="-298450" lvl="6" marL="3200400" algn="ctr">
              <a:spcBef>
                <a:spcPts val="1600"/>
              </a:spcBef>
              <a:spcAft>
                <a:spcPts val="0"/>
              </a:spcAft>
              <a:buClr>
                <a:schemeClr val="lt1"/>
              </a:buClr>
              <a:buSzPts val="1100"/>
              <a:buChar char="●"/>
              <a:defRPr>
                <a:solidFill>
                  <a:schemeClr val="lt1"/>
                </a:solidFill>
              </a:defRPr>
            </a:lvl7pPr>
            <a:lvl8pPr indent="-298450" lvl="7" marL="3657600" algn="ctr">
              <a:spcBef>
                <a:spcPts val="1600"/>
              </a:spcBef>
              <a:spcAft>
                <a:spcPts val="0"/>
              </a:spcAft>
              <a:buClr>
                <a:schemeClr val="lt1"/>
              </a:buClr>
              <a:buSzPts val="1100"/>
              <a:buChar char="○"/>
              <a:defRPr>
                <a:solidFill>
                  <a:schemeClr val="lt1"/>
                </a:solidFill>
              </a:defRPr>
            </a:lvl8pPr>
            <a:lvl9pPr indent="-298450" lvl="8" marL="4114800" algn="ctr">
              <a:spcBef>
                <a:spcPts val="1600"/>
              </a:spcBef>
              <a:spcAft>
                <a:spcPts val="160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625966" y="299376"/>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9" name="Google Shape;89;p4"/>
          <p:cNvSpPr txBox="1"/>
          <p:nvPr>
            <p:ph idx="1" type="body"/>
          </p:nvPr>
        </p:nvSpPr>
        <p:spPr>
          <a:xfrm>
            <a:off x="1303800" y="1990050"/>
            <a:ext cx="7030500" cy="25416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dk1"/>
        </a:solidFill>
      </p:bgPr>
    </p:bg>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omentu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a:lnSpc>
                <a:spcPct val="115000"/>
              </a:lnSpc>
              <a:spcBef>
                <a:spcPts val="1600"/>
              </a:spcBef>
              <a:spcAft>
                <a:spcPts val="160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lvl="0" algn="r">
              <a:buNone/>
              <a:defRPr sz="900">
                <a:solidFill>
                  <a:schemeClr val="dk2"/>
                </a:solidFill>
                <a:latin typeface="Nunito"/>
                <a:ea typeface="Nunito"/>
                <a:cs typeface="Nunito"/>
                <a:sym typeface="Nunito"/>
              </a:defRPr>
            </a:lvl1pPr>
            <a:lvl2pPr lvl="1" algn="r">
              <a:buNone/>
              <a:defRPr sz="900">
                <a:solidFill>
                  <a:schemeClr val="dk2"/>
                </a:solidFill>
                <a:latin typeface="Nunito"/>
                <a:ea typeface="Nunito"/>
                <a:cs typeface="Nunito"/>
                <a:sym typeface="Nunito"/>
              </a:defRPr>
            </a:lvl2pPr>
            <a:lvl3pPr lvl="2" algn="r">
              <a:buNone/>
              <a:defRPr sz="900">
                <a:solidFill>
                  <a:schemeClr val="dk2"/>
                </a:solidFill>
                <a:latin typeface="Nunito"/>
                <a:ea typeface="Nunito"/>
                <a:cs typeface="Nunito"/>
                <a:sym typeface="Nunito"/>
              </a:defRPr>
            </a:lvl3pPr>
            <a:lvl4pPr lvl="3" algn="r">
              <a:buNone/>
              <a:defRPr sz="900">
                <a:solidFill>
                  <a:schemeClr val="dk2"/>
                </a:solidFill>
                <a:latin typeface="Nunito"/>
                <a:ea typeface="Nunito"/>
                <a:cs typeface="Nunito"/>
                <a:sym typeface="Nunito"/>
              </a:defRPr>
            </a:lvl4pPr>
            <a:lvl5pPr lvl="4" algn="r">
              <a:buNone/>
              <a:defRPr sz="900">
                <a:solidFill>
                  <a:schemeClr val="dk2"/>
                </a:solidFill>
                <a:latin typeface="Nunito"/>
                <a:ea typeface="Nunito"/>
                <a:cs typeface="Nunito"/>
                <a:sym typeface="Nunito"/>
              </a:defRPr>
            </a:lvl5pPr>
            <a:lvl6pPr lvl="5" algn="r">
              <a:buNone/>
              <a:defRPr sz="900">
                <a:solidFill>
                  <a:schemeClr val="dk2"/>
                </a:solidFill>
                <a:latin typeface="Nunito"/>
                <a:ea typeface="Nunito"/>
                <a:cs typeface="Nunito"/>
                <a:sym typeface="Nunito"/>
              </a:defRPr>
            </a:lvl6pPr>
            <a:lvl7pPr lvl="6" algn="r">
              <a:buNone/>
              <a:defRPr sz="900">
                <a:solidFill>
                  <a:schemeClr val="dk2"/>
                </a:solidFill>
                <a:latin typeface="Nunito"/>
                <a:ea typeface="Nunito"/>
                <a:cs typeface="Nunito"/>
                <a:sym typeface="Nunito"/>
              </a:defRPr>
            </a:lvl7pPr>
            <a:lvl8pPr lvl="7" algn="r">
              <a:buNone/>
              <a:defRPr sz="900">
                <a:solidFill>
                  <a:schemeClr val="dk2"/>
                </a:solidFill>
                <a:latin typeface="Nunito"/>
                <a:ea typeface="Nunito"/>
                <a:cs typeface="Nunito"/>
                <a:sym typeface="Nunito"/>
              </a:defRPr>
            </a:lvl8pPr>
            <a:lvl9pPr lvl="8"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twitter.com/vrlsrez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8.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hyperlink" Target="https://medium.com/@gnvkay/homestuck-epilogues-content-warnings-2a7596bd0ad2"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13"/>
          <p:cNvSpPr txBox="1"/>
          <p:nvPr>
            <p:ph type="ctrTitle"/>
          </p:nvPr>
        </p:nvSpPr>
        <p:spPr>
          <a:xfrm>
            <a:off x="569275" y="377852"/>
            <a:ext cx="5010900" cy="2193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t>How To Read The Epilogue And Enjoy It: According To Math</a:t>
            </a:r>
            <a:endParaRPr b="1"/>
          </a:p>
        </p:txBody>
      </p:sp>
      <p:sp>
        <p:nvSpPr>
          <p:cNvPr id="278" name="Google Shape;278;p13"/>
          <p:cNvSpPr txBox="1"/>
          <p:nvPr>
            <p:ph idx="1" type="subTitle"/>
          </p:nvPr>
        </p:nvSpPr>
        <p:spPr>
          <a:xfrm>
            <a:off x="569275" y="2346825"/>
            <a:ext cx="4829100" cy="69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bullshit survey by becca @</a:t>
            </a:r>
            <a:r>
              <a:rPr lang="en" u="sng">
                <a:solidFill>
                  <a:schemeClr val="hlink"/>
                </a:solidFill>
                <a:hlinkClick r:id="rId3"/>
              </a:rPr>
              <a:t>VRLSREZL</a:t>
            </a:r>
            <a:endParaRPr/>
          </a:p>
        </p:txBody>
      </p:sp>
      <p:sp>
        <p:nvSpPr>
          <p:cNvPr id="279" name="Google Shape;279;p13"/>
          <p:cNvSpPr txBox="1"/>
          <p:nvPr/>
        </p:nvSpPr>
        <p:spPr>
          <a:xfrm>
            <a:off x="6281100" y="4825825"/>
            <a:ext cx="2862900" cy="2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Last update: 12:57 am, 4/23/19</a:t>
            </a:r>
            <a:endParaRPr/>
          </a:p>
        </p:txBody>
      </p:sp>
      <p:sp>
        <p:nvSpPr>
          <p:cNvPr id="280" name="Google Shape;280;p13"/>
          <p:cNvSpPr txBox="1"/>
          <p:nvPr/>
        </p:nvSpPr>
        <p:spPr>
          <a:xfrm>
            <a:off x="1294900" y="3224175"/>
            <a:ext cx="28629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D9D9D9"/>
                </a:solidFill>
              </a:rPr>
              <a:t>Please follow me! I intend to repeat this poll in about a week, when people have had more time to process.</a:t>
            </a:r>
            <a:endParaRPr sz="1200">
              <a:solidFill>
                <a:srgbClr val="D9D9D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Google Shape;331;p22"/>
          <p:cNvSpPr txBox="1"/>
          <p:nvPr>
            <p:ph type="title"/>
          </p:nvPr>
        </p:nvSpPr>
        <p:spPr>
          <a:xfrm>
            <a:off x="824000" y="763600"/>
            <a:ext cx="5857800" cy="357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Question 1:</a:t>
            </a:r>
            <a:endParaRPr/>
          </a:p>
          <a:p>
            <a:pPr indent="0" lvl="0" marL="0" rtl="0" algn="l">
              <a:lnSpc>
                <a:spcPct val="115000"/>
              </a:lnSpc>
              <a:spcBef>
                <a:spcPts val="0"/>
              </a:spcBef>
              <a:spcAft>
                <a:spcPts val="0"/>
              </a:spcAft>
              <a:buNone/>
            </a:pPr>
            <a:r>
              <a:rPr b="0" lang="en" sz="3000">
                <a:solidFill>
                  <a:srgbClr val="EFEFEF"/>
                </a:solidFill>
                <a:latin typeface="Nunito"/>
                <a:ea typeface="Nunito"/>
                <a:cs typeface="Nunito"/>
                <a:sym typeface="Nunito"/>
              </a:rPr>
              <a:t>“In what order did you read the routes? Please only take this survey if you've completed both.”</a:t>
            </a:r>
            <a:endParaRPr b="0" sz="3000">
              <a:solidFill>
                <a:srgbClr val="EFEFEF"/>
              </a:solidFill>
              <a:latin typeface="Nunito"/>
              <a:ea typeface="Nunito"/>
              <a:cs typeface="Nunito"/>
              <a:sym typeface="Nunito"/>
            </a:endParaRPr>
          </a:p>
          <a:p>
            <a:pPr indent="0" lvl="0" marL="0" rtl="0" algn="l">
              <a:spcBef>
                <a:spcPts val="1600"/>
              </a:spcBef>
              <a:spcAft>
                <a:spcPts val="0"/>
              </a:spcAft>
              <a:buNone/>
            </a:pPr>
            <a:r>
              <a:t/>
            </a:r>
            <a:endParaRPr>
              <a:solidFill>
                <a:srgbClr val="EFEFE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23"/>
          <p:cNvSpPr txBox="1"/>
          <p:nvPr>
            <p:ph type="title"/>
          </p:nvPr>
        </p:nvSpPr>
        <p:spPr>
          <a:xfrm>
            <a:off x="125825" y="141750"/>
            <a:ext cx="4253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Notes on </a:t>
            </a:r>
            <a:r>
              <a:rPr lang="en"/>
              <a:t>Q</a:t>
            </a:r>
            <a:r>
              <a:rPr b="1" lang="en"/>
              <a:t>uestion 1</a:t>
            </a:r>
            <a:endParaRPr b="1"/>
          </a:p>
        </p:txBody>
      </p:sp>
      <p:sp>
        <p:nvSpPr>
          <p:cNvPr id="337" name="Google Shape;337;p23"/>
          <p:cNvSpPr txBox="1"/>
          <p:nvPr>
            <p:ph idx="1" type="body"/>
          </p:nvPr>
        </p:nvSpPr>
        <p:spPr>
          <a:xfrm>
            <a:off x="1186625" y="714450"/>
            <a:ext cx="7752600" cy="41085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Char char="●"/>
            </a:pPr>
            <a:r>
              <a:rPr lang="en" sz="1500"/>
              <a:t>Originally, the question included a fill-in-your-own “other” option, but due to that sort of data being difficult to visualize, I went through each free response and sorted each into one of 7 categories. </a:t>
            </a:r>
            <a:endParaRPr sz="1500"/>
          </a:p>
          <a:p>
            <a:pPr indent="-323850" lvl="0" marL="457200" rtl="0" algn="l">
              <a:spcBef>
                <a:spcPts val="0"/>
              </a:spcBef>
              <a:spcAft>
                <a:spcPts val="0"/>
              </a:spcAft>
              <a:buSzPts val="1500"/>
              <a:buChar char="●"/>
            </a:pPr>
            <a:r>
              <a:rPr lang="en" sz="1500"/>
              <a:t>I made this survey for people who had already read both epilogues. I made this clear in a ton of places. However, some people who hadn’t finished reading still responded. </a:t>
            </a:r>
            <a:r>
              <a:rPr b="1" lang="en" sz="1500"/>
              <a:t>I’ve separated out these responses to get a better data set</a:t>
            </a:r>
            <a:r>
              <a:rPr lang="en" sz="1500"/>
              <a:t>, and their answers will be explored in later slides. They are indicated as some variation on “</a:t>
            </a:r>
            <a:r>
              <a:rPr i="1" lang="en" sz="1500"/>
              <a:t>didn’t read</a:t>
            </a:r>
            <a:r>
              <a:rPr lang="en" sz="1500"/>
              <a:t>” or “</a:t>
            </a:r>
            <a:r>
              <a:rPr i="1" lang="en" sz="1500"/>
              <a:t>didn’t meet survey requirements</a:t>
            </a:r>
            <a:r>
              <a:rPr lang="en" sz="1500"/>
              <a:t>”.</a:t>
            </a:r>
            <a:endParaRPr sz="1500"/>
          </a:p>
          <a:p>
            <a:pPr indent="-323850" lvl="0" marL="457200" rtl="0" algn="l">
              <a:spcBef>
                <a:spcPts val="0"/>
              </a:spcBef>
              <a:spcAft>
                <a:spcPts val="0"/>
              </a:spcAft>
              <a:buSzPts val="1500"/>
              <a:buChar char="●"/>
            </a:pPr>
            <a:r>
              <a:rPr b="1" lang="en" sz="1500"/>
              <a:t>There may be some overlap</a:t>
            </a:r>
            <a:r>
              <a:rPr lang="en" sz="1500"/>
              <a:t> between “some midway switch” and the Dirk one, but I did my best to distinguish them depending on if a free-response mentioned Dirk or not. </a:t>
            </a:r>
            <a:endParaRPr sz="1500"/>
          </a:p>
          <a:p>
            <a:pPr indent="-323850" lvl="0" marL="457200" rtl="0" algn="l">
              <a:spcBef>
                <a:spcPts val="0"/>
              </a:spcBef>
              <a:spcAft>
                <a:spcPts val="0"/>
              </a:spcAft>
              <a:buSzPts val="1500"/>
              <a:buChar char="●"/>
            </a:pPr>
            <a:r>
              <a:rPr b="1" lang="en" sz="1500"/>
              <a:t>The ‘alternating’ response</a:t>
            </a:r>
            <a:r>
              <a:rPr lang="en" sz="1500"/>
              <a:t>, which was originally worded the way it’s shown on the following graph, </a:t>
            </a:r>
            <a:r>
              <a:rPr b="1" lang="en" sz="1500"/>
              <a:t>had a wording change</a:t>
            </a:r>
            <a:r>
              <a:rPr lang="en" sz="1500"/>
              <a:t> to encompass anyone who switched back and forth between the two epilogues with any sort of pattern. </a:t>
            </a:r>
            <a:endParaRPr sz="1500"/>
          </a:p>
          <a:p>
            <a:pPr indent="0" lvl="0" marL="0" rtl="0" algn="l">
              <a:spcBef>
                <a:spcPts val="1600"/>
              </a:spcBef>
              <a:spcAft>
                <a:spcPts val="1600"/>
              </a:spcAft>
              <a:buNone/>
            </a:pPr>
            <a:r>
              <a:t/>
            </a:r>
            <a:endParaRPr sz="15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pic>
        <p:nvPicPr>
          <p:cNvPr id="342" name="Google Shape;342;p24" title="Chart"/>
          <p:cNvPicPr preferRelativeResize="0"/>
          <p:nvPr/>
        </p:nvPicPr>
        <p:blipFill>
          <a:blip r:embed="rId3">
            <a:alphaModFix/>
          </a:blip>
          <a:stretch>
            <a:fillRect/>
          </a:stretch>
        </p:blipFill>
        <p:spPr>
          <a:xfrm>
            <a:off x="11" y="0"/>
            <a:ext cx="8318364" cy="5143499"/>
          </a:xfrm>
          <a:prstGeom prst="rect">
            <a:avLst/>
          </a:prstGeom>
          <a:noFill/>
          <a:ln>
            <a:noFill/>
          </a:ln>
        </p:spPr>
      </p:pic>
      <p:sp>
        <p:nvSpPr>
          <p:cNvPr id="343" name="Google Shape;343;p24"/>
          <p:cNvSpPr txBox="1"/>
          <p:nvPr/>
        </p:nvSpPr>
        <p:spPr>
          <a:xfrm>
            <a:off x="5650500" y="130175"/>
            <a:ext cx="3493500" cy="4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Distribution of responses-</a:t>
            </a:r>
            <a:r>
              <a:rPr lang="en" sz="1200"/>
              <a:t> Meat, followed by Candy was the most common choice.</a:t>
            </a:r>
            <a:endParaRPr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Google Shape;348;p25"/>
          <p:cNvSpPr/>
          <p:nvPr/>
        </p:nvSpPr>
        <p:spPr>
          <a:xfrm>
            <a:off x="303275" y="594425"/>
            <a:ext cx="1298100" cy="1176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25"/>
          <p:cNvSpPr txBox="1"/>
          <p:nvPr>
            <p:ph type="title"/>
          </p:nvPr>
        </p:nvSpPr>
        <p:spPr>
          <a:xfrm>
            <a:off x="235500" y="7498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Results </a:t>
            </a:r>
            <a:r>
              <a:rPr lang="en" sz="1800"/>
              <a:t>(in order of number of responses)</a:t>
            </a:r>
            <a:endParaRPr sz="1800"/>
          </a:p>
          <a:p>
            <a:pPr indent="0" lvl="0" marL="0" rtl="0" algn="l">
              <a:spcBef>
                <a:spcPts val="0"/>
              </a:spcBef>
              <a:spcAft>
                <a:spcPts val="0"/>
              </a:spcAft>
              <a:buNone/>
            </a:pPr>
            <a:r>
              <a:t/>
            </a:r>
            <a:endParaRPr sz="1800"/>
          </a:p>
        </p:txBody>
      </p:sp>
      <p:graphicFrame>
        <p:nvGraphicFramePr>
          <p:cNvPr id="350" name="Google Shape;350;p25"/>
          <p:cNvGraphicFramePr/>
          <p:nvPr/>
        </p:nvGraphicFramePr>
        <p:xfrm>
          <a:off x="3400" y="1322525"/>
          <a:ext cx="3000000" cy="3000000"/>
        </p:xfrm>
        <a:graphic>
          <a:graphicData uri="http://schemas.openxmlformats.org/drawingml/2006/table">
            <a:tbl>
              <a:tblPr>
                <a:noFill/>
                <a:tableStyleId>{0E7373E1-A207-481A-B74A-4FF141C5D0BD}</a:tableStyleId>
              </a:tblPr>
              <a:tblGrid>
                <a:gridCol w="857250"/>
                <a:gridCol w="1181100"/>
                <a:gridCol w="1181100"/>
                <a:gridCol w="1181100"/>
                <a:gridCol w="1181100"/>
                <a:gridCol w="1181100"/>
                <a:gridCol w="1181100"/>
                <a:gridCol w="1181100"/>
              </a:tblGrid>
              <a:tr h="476250">
                <a:tc>
                  <a:txBody>
                    <a:bodyPr/>
                    <a:lstStyle/>
                    <a:p>
                      <a:pPr indent="0" lvl="0" marL="0" rtl="0" algn="ctr">
                        <a:lnSpc>
                          <a:spcPct val="115000"/>
                        </a:lnSpc>
                        <a:spcBef>
                          <a:spcPts val="0"/>
                        </a:spcBef>
                        <a:spcAft>
                          <a:spcPts val="0"/>
                        </a:spcAft>
                        <a:buNone/>
                      </a:pPr>
                      <a:r>
                        <a:rPr b="1" i="1" lang="en" sz="1000"/>
                        <a:t>Response</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Meat, followed</a:t>
                      </a:r>
                      <a:endParaRPr b="1" sz="1000"/>
                    </a:p>
                    <a:p>
                      <a:pPr indent="0" lvl="0" marL="0" rtl="0" algn="ctr">
                        <a:lnSpc>
                          <a:spcPct val="115000"/>
                        </a:lnSpc>
                        <a:spcBef>
                          <a:spcPts val="0"/>
                        </a:spcBef>
                        <a:spcAft>
                          <a:spcPts val="0"/>
                        </a:spcAft>
                        <a:buNone/>
                      </a:pPr>
                      <a:r>
                        <a:rPr b="1" lang="en" sz="1000"/>
                        <a:t>by Candy</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Candy, followed</a:t>
                      </a:r>
                      <a:endParaRPr b="1" sz="1000"/>
                    </a:p>
                    <a:p>
                      <a:pPr indent="0" lvl="0" marL="0" rtl="0" algn="ctr">
                        <a:lnSpc>
                          <a:spcPct val="115000"/>
                        </a:lnSpc>
                        <a:spcBef>
                          <a:spcPts val="0"/>
                        </a:spcBef>
                        <a:spcAft>
                          <a:spcPts val="0"/>
                        </a:spcAft>
                        <a:buNone/>
                      </a:pPr>
                      <a:r>
                        <a:rPr b="1" lang="en" sz="1000"/>
                        <a:t>by Meat</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Midway swap when</a:t>
                      </a:r>
                      <a:endParaRPr b="1" sz="1000"/>
                    </a:p>
                    <a:p>
                      <a:pPr indent="0" lvl="0" marL="0" rtl="0" algn="ctr">
                        <a:lnSpc>
                          <a:spcPct val="115000"/>
                        </a:lnSpc>
                        <a:spcBef>
                          <a:spcPts val="0"/>
                        </a:spcBef>
                        <a:spcAft>
                          <a:spcPts val="0"/>
                        </a:spcAft>
                        <a:buNone/>
                      </a:pPr>
                      <a:r>
                        <a:rPr b="1" lang="en" sz="1000"/>
                        <a:t>Dirk said so</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Some alternation with</a:t>
                      </a:r>
                      <a:endParaRPr b="1" sz="1000"/>
                    </a:p>
                    <a:p>
                      <a:pPr indent="0" lvl="0" marL="0" rtl="0" algn="ctr">
                        <a:lnSpc>
                          <a:spcPct val="115000"/>
                        </a:lnSpc>
                        <a:spcBef>
                          <a:spcPts val="0"/>
                        </a:spcBef>
                        <a:spcAft>
                          <a:spcPts val="0"/>
                        </a:spcAft>
                        <a:buNone/>
                      </a:pPr>
                      <a:r>
                        <a:rPr b="1" lang="en" sz="1000"/>
                        <a:t>pattern / reason</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Did not finish</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Other midway</a:t>
                      </a:r>
                      <a:endParaRPr b="1" sz="1000"/>
                    </a:p>
                    <a:p>
                      <a:pPr indent="0" lvl="0" marL="0" rtl="0" algn="ctr">
                        <a:lnSpc>
                          <a:spcPct val="115000"/>
                        </a:lnSpc>
                        <a:spcBef>
                          <a:spcPts val="0"/>
                        </a:spcBef>
                        <a:spcAft>
                          <a:spcPts val="0"/>
                        </a:spcAft>
                        <a:buNone/>
                      </a:pPr>
                      <a:r>
                        <a:rPr b="1" lang="en" sz="1000"/>
                        <a:t>swap</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Other/Unsure</a:t>
                      </a:r>
                      <a:endParaRPr b="1" sz="1000"/>
                    </a:p>
                    <a:p>
                      <a:pPr indent="0" lvl="0" marL="0" rtl="0" algn="ctr">
                        <a:lnSpc>
                          <a:spcPct val="115000"/>
                        </a:lnSpc>
                        <a:spcBef>
                          <a:spcPts val="0"/>
                        </a:spcBef>
                        <a:spcAft>
                          <a:spcPts val="0"/>
                        </a:spcAft>
                        <a:buNone/>
                      </a:pPr>
                      <a:r>
                        <a:rPr b="1" lang="en" sz="1000"/>
                        <a:t>how to sort</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ctr">
                        <a:lnSpc>
                          <a:spcPct val="115000"/>
                        </a:lnSpc>
                        <a:spcBef>
                          <a:spcPts val="0"/>
                        </a:spcBef>
                        <a:spcAft>
                          <a:spcPts val="0"/>
                        </a:spcAft>
                        <a:buNone/>
                      </a:pPr>
                      <a:r>
                        <a:rPr b="1" i="1" lang="en" sz="1000"/>
                        <a:t>Average rating:</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6.74</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7E9D8"/>
                    </a:solidFill>
                  </a:tcPr>
                </a:tc>
                <a:tc>
                  <a:txBody>
                    <a:bodyPr/>
                    <a:lstStyle/>
                    <a:p>
                      <a:pPr indent="0" lvl="0" marL="0" rtl="0" algn="ctr">
                        <a:lnSpc>
                          <a:spcPct val="115000"/>
                        </a:lnSpc>
                        <a:spcBef>
                          <a:spcPts val="0"/>
                        </a:spcBef>
                        <a:spcAft>
                          <a:spcPts val="0"/>
                        </a:spcAft>
                        <a:buNone/>
                      </a:pPr>
                      <a:r>
                        <a:rPr b="1" lang="en" sz="1000"/>
                        <a:t>6.73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EECDD"/>
                    </a:solidFill>
                  </a:tcPr>
                </a:tc>
                <a:tc>
                  <a:txBody>
                    <a:bodyPr/>
                    <a:lstStyle/>
                    <a:p>
                      <a:pPr indent="0" lvl="0" marL="0" rtl="0" algn="ctr">
                        <a:lnSpc>
                          <a:spcPct val="115000"/>
                        </a:lnSpc>
                        <a:spcBef>
                          <a:spcPts val="0"/>
                        </a:spcBef>
                        <a:spcAft>
                          <a:spcPts val="0"/>
                        </a:spcAft>
                        <a:buNone/>
                      </a:pPr>
                      <a:r>
                        <a:rPr b="1" lang="en" sz="1000"/>
                        <a:t>6.71</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DF2E8"/>
                    </a:solidFill>
                  </a:tcPr>
                </a:tc>
                <a:tc>
                  <a:txBody>
                    <a:bodyPr/>
                    <a:lstStyle/>
                    <a:p>
                      <a:pPr indent="0" lvl="0" marL="0" rtl="0" algn="ctr">
                        <a:lnSpc>
                          <a:spcPct val="115000"/>
                        </a:lnSpc>
                        <a:spcBef>
                          <a:spcPts val="0"/>
                        </a:spcBef>
                        <a:spcAft>
                          <a:spcPts val="0"/>
                        </a:spcAft>
                        <a:buNone/>
                      </a:pPr>
                      <a:r>
                        <a:rPr b="1" lang="en" sz="1000"/>
                        <a:t>5.86</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9E1DF"/>
                    </a:solidFill>
                  </a:tcPr>
                </a:tc>
                <a:tc>
                  <a:txBody>
                    <a:bodyPr/>
                    <a:lstStyle/>
                    <a:p>
                      <a:pPr indent="0" lvl="0" marL="0" rtl="0" algn="ctr">
                        <a:lnSpc>
                          <a:spcPct val="115000"/>
                        </a:lnSpc>
                        <a:spcBef>
                          <a:spcPts val="0"/>
                        </a:spcBef>
                        <a:spcAft>
                          <a:spcPts val="0"/>
                        </a:spcAft>
                        <a:buNone/>
                      </a:pPr>
                      <a:r>
                        <a:rPr b="1" lang="en" sz="1000"/>
                        <a:t>3.13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67C73"/>
                    </a:solidFill>
                  </a:tcPr>
                </a:tc>
                <a:tc>
                  <a:txBody>
                    <a:bodyPr/>
                    <a:lstStyle/>
                    <a:p>
                      <a:pPr indent="0" lvl="0" marL="0" rtl="0" algn="ctr">
                        <a:lnSpc>
                          <a:spcPct val="115000"/>
                        </a:lnSpc>
                        <a:spcBef>
                          <a:spcPts val="0"/>
                        </a:spcBef>
                        <a:spcAft>
                          <a:spcPts val="0"/>
                        </a:spcAft>
                        <a:buNone/>
                      </a:pPr>
                      <a:r>
                        <a:rPr b="1" lang="en" sz="1000"/>
                        <a:t>6.72</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4EEE1"/>
                    </a:solidFill>
                  </a:tcPr>
                </a:tc>
                <a:tc>
                  <a:txBody>
                    <a:bodyPr/>
                    <a:lstStyle/>
                    <a:p>
                      <a:pPr indent="0" lvl="0" marL="0" rtl="0" algn="ctr">
                        <a:lnSpc>
                          <a:spcPct val="115000"/>
                        </a:lnSpc>
                        <a:spcBef>
                          <a:spcPts val="0"/>
                        </a:spcBef>
                        <a:spcAft>
                          <a:spcPts val="0"/>
                        </a:spcAft>
                        <a:buNone/>
                      </a:pPr>
                      <a:r>
                        <a:rPr b="1" lang="en" sz="1000"/>
                        <a:t>6.90</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57BB8A"/>
                    </a:solidFill>
                  </a:tcPr>
                </a:tc>
              </a:tr>
              <a:tr h="333375">
                <a:tc>
                  <a:txBody>
                    <a:bodyPr/>
                    <a:lstStyle/>
                    <a:p>
                      <a:pPr indent="0" lvl="0" marL="0" rtl="0" algn="ctr">
                        <a:lnSpc>
                          <a:spcPct val="115000"/>
                        </a:lnSpc>
                        <a:spcBef>
                          <a:spcPts val="0"/>
                        </a:spcBef>
                        <a:spcAft>
                          <a:spcPts val="0"/>
                        </a:spcAft>
                        <a:buNone/>
                      </a:pPr>
                      <a:r>
                        <a:rPr b="1" i="1" lang="en" sz="1000"/>
                        <a:t>No. Responses</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1371</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1227</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278</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87</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39</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18</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13</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351" name="Google Shape;351;p25"/>
          <p:cNvSpPr txBox="1"/>
          <p:nvPr>
            <p:ph type="title"/>
          </p:nvPr>
        </p:nvSpPr>
        <p:spPr>
          <a:xfrm>
            <a:off x="235500" y="26548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Results </a:t>
            </a:r>
            <a:r>
              <a:rPr lang="en" sz="1800"/>
              <a:t>(in order of rating, high to low)</a:t>
            </a:r>
            <a:endParaRPr sz="1800"/>
          </a:p>
          <a:p>
            <a:pPr indent="0" lvl="0" marL="0" rtl="0" algn="l">
              <a:spcBef>
                <a:spcPts val="0"/>
              </a:spcBef>
              <a:spcAft>
                <a:spcPts val="0"/>
              </a:spcAft>
              <a:buNone/>
            </a:pPr>
            <a:r>
              <a:t/>
            </a:r>
            <a:endParaRPr sz="1800"/>
          </a:p>
        </p:txBody>
      </p:sp>
      <p:graphicFrame>
        <p:nvGraphicFramePr>
          <p:cNvPr id="352" name="Google Shape;352;p25"/>
          <p:cNvGraphicFramePr/>
          <p:nvPr/>
        </p:nvGraphicFramePr>
        <p:xfrm>
          <a:off x="0" y="3276600"/>
          <a:ext cx="3000000" cy="3000000"/>
        </p:xfrm>
        <a:graphic>
          <a:graphicData uri="http://schemas.openxmlformats.org/drawingml/2006/table">
            <a:tbl>
              <a:tblPr>
                <a:noFill/>
                <a:tableStyleId>{0E7373E1-A207-481A-B74A-4FF141C5D0BD}</a:tableStyleId>
              </a:tblPr>
              <a:tblGrid>
                <a:gridCol w="1143000"/>
                <a:gridCol w="1143000"/>
                <a:gridCol w="1143000"/>
                <a:gridCol w="1143000"/>
                <a:gridCol w="1143000"/>
                <a:gridCol w="1143000"/>
                <a:gridCol w="1143000"/>
                <a:gridCol w="1143000"/>
              </a:tblGrid>
              <a:tr h="476250">
                <a:tc>
                  <a:txBody>
                    <a:bodyPr/>
                    <a:lstStyle/>
                    <a:p>
                      <a:pPr indent="0" lvl="0" marL="0" rtl="0" algn="l">
                        <a:lnSpc>
                          <a:spcPct val="115000"/>
                        </a:lnSpc>
                        <a:spcBef>
                          <a:spcPts val="0"/>
                        </a:spcBef>
                        <a:spcAft>
                          <a:spcPts val="0"/>
                        </a:spcAft>
                        <a:buNone/>
                      </a:pPr>
                      <a:r>
                        <a:rPr b="1" i="1" lang="en" sz="1000"/>
                        <a:t>Response</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Other/Unsure</a:t>
                      </a:r>
                      <a:endParaRPr b="1" sz="1000"/>
                    </a:p>
                    <a:p>
                      <a:pPr indent="0" lvl="0" marL="0" rtl="0" algn="ctr">
                        <a:lnSpc>
                          <a:spcPct val="115000"/>
                        </a:lnSpc>
                        <a:spcBef>
                          <a:spcPts val="0"/>
                        </a:spcBef>
                        <a:spcAft>
                          <a:spcPts val="0"/>
                        </a:spcAft>
                        <a:buNone/>
                      </a:pPr>
                      <a:r>
                        <a:rPr b="1" lang="en" sz="1000"/>
                        <a:t>how to sort</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Meat, followed</a:t>
                      </a:r>
                      <a:endParaRPr b="1" sz="1000"/>
                    </a:p>
                    <a:p>
                      <a:pPr indent="0" lvl="0" marL="0" rtl="0" algn="ctr">
                        <a:lnSpc>
                          <a:spcPct val="115000"/>
                        </a:lnSpc>
                        <a:spcBef>
                          <a:spcPts val="0"/>
                        </a:spcBef>
                        <a:spcAft>
                          <a:spcPts val="0"/>
                        </a:spcAft>
                        <a:buNone/>
                      </a:pPr>
                      <a:r>
                        <a:rPr b="1" lang="en" sz="1000"/>
                        <a:t>by Candy</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Candy, followed</a:t>
                      </a:r>
                      <a:endParaRPr b="1" sz="1000"/>
                    </a:p>
                    <a:p>
                      <a:pPr indent="0" lvl="0" marL="0" rtl="0" algn="ctr">
                        <a:lnSpc>
                          <a:spcPct val="115000"/>
                        </a:lnSpc>
                        <a:spcBef>
                          <a:spcPts val="0"/>
                        </a:spcBef>
                        <a:spcAft>
                          <a:spcPts val="0"/>
                        </a:spcAft>
                        <a:buNone/>
                      </a:pPr>
                      <a:r>
                        <a:rPr b="1" lang="en" sz="1000"/>
                        <a:t>by Meat</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Other midway</a:t>
                      </a:r>
                      <a:endParaRPr b="1" sz="1000"/>
                    </a:p>
                    <a:p>
                      <a:pPr indent="0" lvl="0" marL="0" rtl="0" algn="ctr">
                        <a:lnSpc>
                          <a:spcPct val="115000"/>
                        </a:lnSpc>
                        <a:spcBef>
                          <a:spcPts val="0"/>
                        </a:spcBef>
                        <a:spcAft>
                          <a:spcPts val="0"/>
                        </a:spcAft>
                        <a:buNone/>
                      </a:pPr>
                      <a:r>
                        <a:rPr b="1" lang="en" sz="1000"/>
                        <a:t>swap</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Midway swap when</a:t>
                      </a:r>
                      <a:endParaRPr b="1" sz="1000"/>
                    </a:p>
                    <a:p>
                      <a:pPr indent="0" lvl="0" marL="0" rtl="0" algn="ctr">
                        <a:lnSpc>
                          <a:spcPct val="115000"/>
                        </a:lnSpc>
                        <a:spcBef>
                          <a:spcPts val="0"/>
                        </a:spcBef>
                        <a:spcAft>
                          <a:spcPts val="0"/>
                        </a:spcAft>
                        <a:buNone/>
                      </a:pPr>
                      <a:r>
                        <a:rPr b="1" lang="en" sz="1000"/>
                        <a:t>Dirk said so</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Some alternation with</a:t>
                      </a:r>
                      <a:endParaRPr b="1" sz="1000"/>
                    </a:p>
                    <a:p>
                      <a:pPr indent="0" lvl="0" marL="0" rtl="0" algn="ctr">
                        <a:lnSpc>
                          <a:spcPct val="115000"/>
                        </a:lnSpc>
                        <a:spcBef>
                          <a:spcPts val="0"/>
                        </a:spcBef>
                        <a:spcAft>
                          <a:spcPts val="0"/>
                        </a:spcAft>
                        <a:buNone/>
                      </a:pPr>
                      <a:r>
                        <a:rPr b="1" lang="en" sz="1000"/>
                        <a:t>pattern / reason</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Did not finish</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b="1" i="1" lang="en" sz="1000"/>
                        <a:t>Average rating:</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6.90</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57BB8A"/>
                    </a:solidFill>
                  </a:tcPr>
                </a:tc>
                <a:tc>
                  <a:txBody>
                    <a:bodyPr/>
                    <a:lstStyle/>
                    <a:p>
                      <a:pPr indent="0" lvl="0" marL="0" rtl="0" algn="ctr">
                        <a:lnSpc>
                          <a:spcPct val="115000"/>
                        </a:lnSpc>
                        <a:spcBef>
                          <a:spcPts val="0"/>
                        </a:spcBef>
                        <a:spcAft>
                          <a:spcPts val="0"/>
                        </a:spcAft>
                        <a:buNone/>
                      </a:pPr>
                      <a:r>
                        <a:rPr b="1" lang="en" sz="1000"/>
                        <a:t>6.74</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7E9D8"/>
                    </a:solidFill>
                  </a:tcPr>
                </a:tc>
                <a:tc>
                  <a:txBody>
                    <a:bodyPr/>
                    <a:lstStyle/>
                    <a:p>
                      <a:pPr indent="0" lvl="0" marL="0" rtl="0" algn="ctr">
                        <a:lnSpc>
                          <a:spcPct val="115000"/>
                        </a:lnSpc>
                        <a:spcBef>
                          <a:spcPts val="0"/>
                        </a:spcBef>
                        <a:spcAft>
                          <a:spcPts val="0"/>
                        </a:spcAft>
                        <a:buNone/>
                      </a:pPr>
                      <a:r>
                        <a:rPr b="1" lang="en" sz="1000"/>
                        <a:t>6.73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EECDD"/>
                    </a:solidFill>
                  </a:tcPr>
                </a:tc>
                <a:tc>
                  <a:txBody>
                    <a:bodyPr/>
                    <a:lstStyle/>
                    <a:p>
                      <a:pPr indent="0" lvl="0" marL="0" rtl="0" algn="ctr">
                        <a:lnSpc>
                          <a:spcPct val="115000"/>
                        </a:lnSpc>
                        <a:spcBef>
                          <a:spcPts val="0"/>
                        </a:spcBef>
                        <a:spcAft>
                          <a:spcPts val="0"/>
                        </a:spcAft>
                        <a:buNone/>
                      </a:pPr>
                      <a:r>
                        <a:rPr b="1" lang="en" sz="1000"/>
                        <a:t>6.72</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4EEE1"/>
                    </a:solidFill>
                  </a:tcPr>
                </a:tc>
                <a:tc>
                  <a:txBody>
                    <a:bodyPr/>
                    <a:lstStyle/>
                    <a:p>
                      <a:pPr indent="0" lvl="0" marL="0" rtl="0" algn="ctr">
                        <a:lnSpc>
                          <a:spcPct val="115000"/>
                        </a:lnSpc>
                        <a:spcBef>
                          <a:spcPts val="0"/>
                        </a:spcBef>
                        <a:spcAft>
                          <a:spcPts val="0"/>
                        </a:spcAft>
                        <a:buNone/>
                      </a:pPr>
                      <a:r>
                        <a:rPr b="1" lang="en" sz="1000"/>
                        <a:t>6.71</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DF2E8"/>
                    </a:solidFill>
                  </a:tcPr>
                </a:tc>
                <a:tc>
                  <a:txBody>
                    <a:bodyPr/>
                    <a:lstStyle/>
                    <a:p>
                      <a:pPr indent="0" lvl="0" marL="0" rtl="0" algn="ctr">
                        <a:lnSpc>
                          <a:spcPct val="115000"/>
                        </a:lnSpc>
                        <a:spcBef>
                          <a:spcPts val="0"/>
                        </a:spcBef>
                        <a:spcAft>
                          <a:spcPts val="0"/>
                        </a:spcAft>
                        <a:buNone/>
                      </a:pPr>
                      <a:r>
                        <a:rPr b="1" lang="en" sz="1000"/>
                        <a:t>5.86</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9E1DF"/>
                    </a:solidFill>
                  </a:tcPr>
                </a:tc>
                <a:tc>
                  <a:txBody>
                    <a:bodyPr/>
                    <a:lstStyle/>
                    <a:p>
                      <a:pPr indent="0" lvl="0" marL="0" rtl="0" algn="ctr">
                        <a:lnSpc>
                          <a:spcPct val="115000"/>
                        </a:lnSpc>
                        <a:spcBef>
                          <a:spcPts val="0"/>
                        </a:spcBef>
                        <a:spcAft>
                          <a:spcPts val="0"/>
                        </a:spcAft>
                        <a:buNone/>
                      </a:pPr>
                      <a:r>
                        <a:rPr b="1" lang="en" sz="1000"/>
                        <a:t>3.13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67C73"/>
                    </a:solidFill>
                  </a:tcPr>
                </a:tc>
              </a:tr>
              <a:tr h="200025">
                <a:tc>
                  <a:txBody>
                    <a:bodyPr/>
                    <a:lstStyle/>
                    <a:p>
                      <a:pPr indent="0" lvl="0" marL="0" rtl="0" algn="l">
                        <a:lnSpc>
                          <a:spcPct val="115000"/>
                        </a:lnSpc>
                        <a:spcBef>
                          <a:spcPts val="0"/>
                        </a:spcBef>
                        <a:spcAft>
                          <a:spcPts val="0"/>
                        </a:spcAft>
                        <a:buNone/>
                      </a:pPr>
                      <a:r>
                        <a:rPr b="1" i="1" lang="en" sz="1000"/>
                        <a:t>No. Responses</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13</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1371</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1227</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18</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278</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87</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1000"/>
                        <a:t>39</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353" name="Google Shape;353;p25"/>
          <p:cNvSpPr txBox="1"/>
          <p:nvPr/>
        </p:nvSpPr>
        <p:spPr>
          <a:xfrm>
            <a:off x="-3000" y="4476300"/>
            <a:ext cx="9144000" cy="3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Nunito"/>
                <a:ea typeface="Nunito"/>
                <a:cs typeface="Nunito"/>
                <a:sym typeface="Nunito"/>
              </a:rPr>
              <a:t>Note: the ratings for “other”, “pattern/reason”, and “other midway” readers are likely unreliable, since there are so few responses for each.</a:t>
            </a:r>
            <a:endParaRPr sz="1100">
              <a:latin typeface="Nunito"/>
              <a:ea typeface="Nunito"/>
              <a:cs typeface="Nunito"/>
              <a:sym typeface="Nunito"/>
            </a:endParaRPr>
          </a:p>
        </p:txBody>
      </p:sp>
      <p:sp>
        <p:nvSpPr>
          <p:cNvPr id="354" name="Google Shape;354;p25"/>
          <p:cNvSpPr txBox="1"/>
          <p:nvPr/>
        </p:nvSpPr>
        <p:spPr>
          <a:xfrm>
            <a:off x="0" y="0"/>
            <a:ext cx="5699400" cy="4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Average across all responses:, including those who didn’t finish: </a:t>
            </a:r>
            <a:r>
              <a:rPr b="1" lang="en" sz="1200">
                <a:latin typeface="Nunito"/>
                <a:ea typeface="Nunito"/>
                <a:cs typeface="Nunito"/>
                <a:sym typeface="Nunito"/>
              </a:rPr>
              <a:t>6.66</a:t>
            </a:r>
            <a:endParaRPr b="1" sz="1200">
              <a:latin typeface="Nunito"/>
              <a:ea typeface="Nunito"/>
              <a:cs typeface="Nunito"/>
              <a:sym typeface="Nunito"/>
            </a:endParaRPr>
          </a:p>
          <a:p>
            <a:pPr indent="0" lvl="0" marL="0" rtl="0" algn="l">
              <a:spcBef>
                <a:spcPts val="0"/>
              </a:spcBef>
              <a:spcAft>
                <a:spcPts val="0"/>
              </a:spcAft>
              <a:buNone/>
            </a:pPr>
            <a:r>
              <a:rPr lang="en" sz="1200">
                <a:latin typeface="Nunito"/>
                <a:ea typeface="Nunito"/>
                <a:cs typeface="Nunito"/>
                <a:sym typeface="Nunito"/>
              </a:rPr>
              <a:t>Average across responses from only those who finished: </a:t>
            </a:r>
            <a:r>
              <a:rPr b="1" lang="en" sz="1200">
                <a:latin typeface="Nunito"/>
                <a:ea typeface="Nunito"/>
                <a:cs typeface="Nunito"/>
                <a:sym typeface="Nunito"/>
              </a:rPr>
              <a:t>6.71</a:t>
            </a:r>
            <a:endParaRPr b="1" sz="1200">
              <a:latin typeface="Nunito"/>
              <a:ea typeface="Nunito"/>
              <a:cs typeface="Nunito"/>
              <a:sym typeface="Nunito"/>
            </a:endParaRPr>
          </a:p>
          <a:p>
            <a:pPr indent="0" lvl="0" marL="0" rtl="0" algn="l">
              <a:spcBef>
                <a:spcPts val="0"/>
              </a:spcBef>
              <a:spcAft>
                <a:spcPts val="0"/>
              </a:spcAft>
              <a:buNone/>
            </a:pPr>
            <a:r>
              <a:t/>
            </a:r>
            <a:endParaRPr i="1" sz="1200">
              <a:latin typeface="Nunito"/>
              <a:ea typeface="Nunito"/>
              <a:cs typeface="Nunito"/>
              <a:sym typeface="Nuni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Google Shape;359;p26"/>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Question 1 Analysis</a:t>
            </a:r>
            <a:endParaRPr/>
          </a:p>
        </p:txBody>
      </p:sp>
      <p:sp>
        <p:nvSpPr>
          <p:cNvPr id="360" name="Google Shape;360;p26"/>
          <p:cNvSpPr txBox="1"/>
          <p:nvPr>
            <p:ph idx="1" type="body"/>
          </p:nvPr>
        </p:nvSpPr>
        <p:spPr>
          <a:xfrm>
            <a:off x="1303800" y="1304250"/>
            <a:ext cx="7030500" cy="2541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Believe it or not, it appears that you should probably read the epilogues fully in order to have a shot at liking them. </a:t>
            </a:r>
            <a:endParaRPr sz="1600"/>
          </a:p>
          <a:p>
            <a:pPr indent="-330200" lvl="0" marL="457200" rtl="0" algn="l">
              <a:spcBef>
                <a:spcPts val="0"/>
              </a:spcBef>
              <a:spcAft>
                <a:spcPts val="0"/>
              </a:spcAft>
              <a:buSzPts val="1600"/>
              <a:buChar char="●"/>
            </a:pPr>
            <a:r>
              <a:rPr lang="en" sz="1600"/>
              <a:t>It’s not a good idea to flip-flop between Meat and Candy. Reading each all the way through or in large chunks is your best bet for enjoying the epilogues.</a:t>
            </a:r>
            <a:endParaRPr sz="1600"/>
          </a:p>
          <a:p>
            <a:pPr indent="-330200" lvl="0" marL="457200" rtl="0" algn="l">
              <a:spcBef>
                <a:spcPts val="0"/>
              </a:spcBef>
              <a:spcAft>
                <a:spcPts val="0"/>
              </a:spcAft>
              <a:buSzPts val="1600"/>
              <a:buChar char="●"/>
            </a:pPr>
            <a:r>
              <a:rPr lang="en" sz="1600"/>
              <a:t>It doesn’t seem to matter which timeline you read first- both Meat first and Candy first result in a rating of about 6.74, which is close to average for all readers that finished both.</a:t>
            </a:r>
            <a:endParaRPr sz="1600"/>
          </a:p>
          <a:p>
            <a:pPr indent="-330200" lvl="0" marL="457200" rtl="0" algn="l">
              <a:spcBef>
                <a:spcPts val="0"/>
              </a:spcBef>
              <a:spcAft>
                <a:spcPts val="0"/>
              </a:spcAft>
              <a:buSzPts val="1600"/>
              <a:buChar char="●"/>
            </a:pPr>
            <a:r>
              <a:rPr lang="en" sz="1600"/>
              <a:t>Dirk is not very good at convincing Meat readers to go check out Candy mid-meat plot.</a:t>
            </a: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sp>
        <p:nvSpPr>
          <p:cNvPr id="365" name="Google Shape;365;p27"/>
          <p:cNvSpPr txBox="1"/>
          <p:nvPr>
            <p:ph type="title"/>
          </p:nvPr>
        </p:nvSpPr>
        <p:spPr>
          <a:xfrm>
            <a:off x="824000" y="763600"/>
            <a:ext cx="5857800" cy="357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Question 2:</a:t>
            </a:r>
            <a:endParaRPr/>
          </a:p>
          <a:p>
            <a:pPr indent="0" lvl="0" marL="0" rtl="0" algn="l">
              <a:spcBef>
                <a:spcPts val="0"/>
              </a:spcBef>
              <a:spcAft>
                <a:spcPts val="0"/>
              </a:spcAft>
              <a:buNone/>
            </a:pPr>
            <a:r>
              <a:rPr b="0" lang="en" sz="3000">
                <a:solidFill>
                  <a:srgbClr val="EFEFEF"/>
                </a:solidFill>
              </a:rPr>
              <a:t>“</a:t>
            </a:r>
            <a:r>
              <a:rPr b="0" lang="en" sz="3000">
                <a:solidFill>
                  <a:srgbClr val="EFEFEF"/>
                </a:solidFill>
              </a:rPr>
              <a:t>How did you read the epilogue?”</a:t>
            </a:r>
            <a:endParaRPr b="0" sz="3000">
              <a:solidFill>
                <a:srgbClr val="EFEFE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sp>
        <p:nvSpPr>
          <p:cNvPr id="370" name="Google Shape;370;p28"/>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Notes on Question 2:</a:t>
            </a:r>
            <a:endParaRPr/>
          </a:p>
        </p:txBody>
      </p:sp>
      <p:sp>
        <p:nvSpPr>
          <p:cNvPr id="371" name="Google Shape;371;p28"/>
          <p:cNvSpPr txBox="1"/>
          <p:nvPr>
            <p:ph idx="1" type="body"/>
          </p:nvPr>
        </p:nvSpPr>
        <p:spPr>
          <a:xfrm>
            <a:off x="1303800" y="1225225"/>
            <a:ext cx="7030500" cy="330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t>I offered 3 potential responses to this question, and allowed participants to check all that applied, to accomodate for how they read between days. </a:t>
            </a:r>
            <a:endParaRPr sz="1600"/>
          </a:p>
          <a:p>
            <a:pPr indent="-330200" lvl="0" marL="457200" rtl="0" algn="l">
              <a:spcBef>
                <a:spcPts val="1600"/>
              </a:spcBef>
              <a:spcAft>
                <a:spcPts val="0"/>
              </a:spcAft>
              <a:buSzPts val="1600"/>
              <a:buChar char="❏"/>
            </a:pPr>
            <a:r>
              <a:rPr lang="en" sz="1600"/>
              <a:t>I read completely alone</a:t>
            </a:r>
            <a:endParaRPr sz="1600"/>
          </a:p>
          <a:p>
            <a:pPr indent="-330200" lvl="0" marL="457200" rtl="0" algn="l">
              <a:spcBef>
                <a:spcPts val="0"/>
              </a:spcBef>
              <a:spcAft>
                <a:spcPts val="0"/>
              </a:spcAft>
              <a:buSzPts val="1600"/>
              <a:buChar char="❏"/>
            </a:pPr>
            <a:r>
              <a:rPr lang="en" sz="1600"/>
              <a:t>Limited interaction with fellow Homestucks as I read (ex. reading replies on a live reaction thread you made)</a:t>
            </a:r>
            <a:endParaRPr sz="1600"/>
          </a:p>
          <a:p>
            <a:pPr indent="-330200" lvl="0" marL="457200" rtl="0" algn="l">
              <a:spcBef>
                <a:spcPts val="0"/>
              </a:spcBef>
              <a:spcAft>
                <a:spcPts val="0"/>
              </a:spcAft>
              <a:buSzPts val="1600"/>
              <a:buChar char="❏"/>
            </a:pPr>
            <a:r>
              <a:rPr lang="en" sz="1600"/>
              <a:t>I read in a group (ex: watched/participated in a livestream)</a:t>
            </a:r>
            <a:endParaRPr sz="1600"/>
          </a:p>
          <a:p>
            <a:pPr indent="0" lvl="0" marL="0" rtl="0" algn="l">
              <a:spcBef>
                <a:spcPts val="1600"/>
              </a:spcBef>
              <a:spcAft>
                <a:spcPts val="0"/>
              </a:spcAft>
              <a:buNone/>
            </a:pPr>
            <a:r>
              <a:rPr lang="en" sz="1600"/>
              <a:t>For simplicity and readability, </a:t>
            </a:r>
            <a:r>
              <a:rPr b="1" lang="en" sz="1600"/>
              <a:t>these are going to be shortened to “alone”, “limited”, and “group”, respectively </a:t>
            </a:r>
            <a:r>
              <a:rPr lang="en" sz="1600"/>
              <a:t>for the following analysis.</a:t>
            </a:r>
            <a:endParaRPr sz="1600"/>
          </a:p>
          <a:p>
            <a:pPr indent="-330200" lvl="0" marL="457200" rtl="0" algn="l">
              <a:spcBef>
                <a:spcPts val="1600"/>
              </a:spcBef>
              <a:spcAft>
                <a:spcPts val="0"/>
              </a:spcAft>
              <a:buSzPts val="1600"/>
              <a:buChar char="●"/>
            </a:pPr>
            <a:r>
              <a:rPr lang="en" sz="1600"/>
              <a:t>Responders who didn’t finish both epilogues were excluded from this data.</a:t>
            </a:r>
            <a:endParaRPr sz="16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Google Shape;376;p29"/>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29"/>
          <p:cNvSpPr txBox="1"/>
          <p:nvPr>
            <p:ph idx="1" type="body"/>
          </p:nvPr>
        </p:nvSpPr>
        <p:spPr>
          <a:xfrm>
            <a:off x="1303800" y="1990050"/>
            <a:ext cx="7030500" cy="25416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378" name="Google Shape;378;p29" title="Chart"/>
          <p:cNvPicPr preferRelativeResize="0"/>
          <p:nvPr/>
        </p:nvPicPr>
        <p:blipFill>
          <a:blip r:embed="rId3">
            <a:alphaModFix/>
          </a:blip>
          <a:stretch>
            <a:fillRect/>
          </a:stretch>
        </p:blipFill>
        <p:spPr>
          <a:xfrm>
            <a:off x="412837" y="0"/>
            <a:ext cx="8318325" cy="51434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2" name="Shape 382"/>
        <p:cNvGrpSpPr/>
        <p:nvPr/>
      </p:nvGrpSpPr>
      <p:grpSpPr>
        <a:xfrm>
          <a:off x="0" y="0"/>
          <a:ext cx="0" cy="0"/>
          <a:chOff x="0" y="0"/>
          <a:chExt cx="0" cy="0"/>
        </a:xfrm>
      </p:grpSpPr>
      <p:pic>
        <p:nvPicPr>
          <p:cNvPr id="383" name="Google Shape;383;p30" title="Chart"/>
          <p:cNvPicPr preferRelativeResize="0"/>
          <p:nvPr/>
        </p:nvPicPr>
        <p:blipFill>
          <a:blip r:embed="rId3">
            <a:alphaModFix/>
          </a:blip>
          <a:stretch>
            <a:fillRect/>
          </a:stretch>
        </p:blipFill>
        <p:spPr>
          <a:xfrm>
            <a:off x="-60649" y="0"/>
            <a:ext cx="3468100" cy="3092949"/>
          </a:xfrm>
          <a:prstGeom prst="rect">
            <a:avLst/>
          </a:prstGeom>
          <a:noFill/>
          <a:ln>
            <a:noFill/>
          </a:ln>
        </p:spPr>
      </p:pic>
      <p:pic>
        <p:nvPicPr>
          <p:cNvPr id="384" name="Google Shape;384;p30" title="Chart"/>
          <p:cNvPicPr preferRelativeResize="0"/>
          <p:nvPr/>
        </p:nvPicPr>
        <p:blipFill>
          <a:blip r:embed="rId4">
            <a:alphaModFix/>
          </a:blip>
          <a:stretch>
            <a:fillRect/>
          </a:stretch>
        </p:blipFill>
        <p:spPr>
          <a:xfrm>
            <a:off x="5675900" y="-12"/>
            <a:ext cx="3468100" cy="3092962"/>
          </a:xfrm>
          <a:prstGeom prst="rect">
            <a:avLst/>
          </a:prstGeom>
          <a:noFill/>
          <a:ln>
            <a:noFill/>
          </a:ln>
        </p:spPr>
      </p:pic>
      <p:pic>
        <p:nvPicPr>
          <p:cNvPr id="385" name="Google Shape;385;p30" title="Chart"/>
          <p:cNvPicPr preferRelativeResize="0"/>
          <p:nvPr/>
        </p:nvPicPr>
        <p:blipFill>
          <a:blip r:embed="rId5">
            <a:alphaModFix/>
          </a:blip>
          <a:stretch>
            <a:fillRect/>
          </a:stretch>
        </p:blipFill>
        <p:spPr>
          <a:xfrm>
            <a:off x="3169905" y="2050542"/>
            <a:ext cx="3468100" cy="309295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Google Shape;390;p31"/>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Results </a:t>
            </a:r>
            <a:r>
              <a:rPr lang="en" sz="2000"/>
              <a:t>(Sorted by average)</a:t>
            </a:r>
            <a:endParaRPr sz="2000"/>
          </a:p>
        </p:txBody>
      </p:sp>
      <p:graphicFrame>
        <p:nvGraphicFramePr>
          <p:cNvPr id="391" name="Google Shape;391;p31"/>
          <p:cNvGraphicFramePr/>
          <p:nvPr/>
        </p:nvGraphicFramePr>
        <p:xfrm>
          <a:off x="0" y="1401550"/>
          <a:ext cx="3000000" cy="3000000"/>
        </p:xfrm>
        <a:graphic>
          <a:graphicData uri="http://schemas.openxmlformats.org/drawingml/2006/table">
            <a:tbl>
              <a:tblPr>
                <a:noFill/>
                <a:tableStyleId>{0E7373E1-A207-481A-B74A-4FF141C5D0BD}</a:tableStyleId>
              </a:tblPr>
              <a:tblGrid>
                <a:gridCol w="1143000"/>
                <a:gridCol w="1143000"/>
                <a:gridCol w="1143000"/>
                <a:gridCol w="1143000"/>
                <a:gridCol w="1143000"/>
                <a:gridCol w="1143000"/>
                <a:gridCol w="1143000"/>
                <a:gridCol w="1143000"/>
              </a:tblGrid>
              <a:tr h="600525">
                <a:tc>
                  <a:txBody>
                    <a:bodyPr/>
                    <a:lstStyle/>
                    <a:p>
                      <a:pPr indent="0" lvl="0" marL="0" rtl="0" algn="l">
                        <a:lnSpc>
                          <a:spcPct val="115000"/>
                        </a:lnSpc>
                        <a:spcBef>
                          <a:spcPts val="0"/>
                        </a:spcBef>
                        <a:spcAft>
                          <a:spcPts val="0"/>
                        </a:spcAft>
                        <a:buNone/>
                      </a:pPr>
                      <a:r>
                        <a:rPr b="1" i="1" lang="en" sz="1000"/>
                        <a:t>Response Type</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 + G*</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All*</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 + L*</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alone*</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group</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L + G*</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limited*</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0275">
                <a:tc>
                  <a:txBody>
                    <a:bodyPr/>
                    <a:lstStyle/>
                    <a:p>
                      <a:pPr indent="0" lvl="0" marL="0" rtl="0" algn="l">
                        <a:lnSpc>
                          <a:spcPct val="115000"/>
                        </a:lnSpc>
                        <a:spcBef>
                          <a:spcPts val="0"/>
                        </a:spcBef>
                        <a:spcAft>
                          <a:spcPts val="0"/>
                        </a:spcAft>
                        <a:buNone/>
                      </a:pPr>
                      <a:r>
                        <a:rPr b="1" i="1" lang="en" sz="1000"/>
                        <a:t>Average</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7.83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57BB8A"/>
                    </a:solidFill>
                  </a:tcPr>
                </a:tc>
                <a:tc>
                  <a:txBody>
                    <a:bodyPr/>
                    <a:lstStyle/>
                    <a:p>
                      <a:pPr indent="0" lvl="0" marL="0" rtl="0" algn="ctr">
                        <a:lnSpc>
                          <a:spcPct val="115000"/>
                        </a:lnSpc>
                        <a:spcBef>
                          <a:spcPts val="0"/>
                        </a:spcBef>
                        <a:spcAft>
                          <a:spcPts val="0"/>
                        </a:spcAft>
                        <a:buNone/>
                      </a:pPr>
                      <a:r>
                        <a:rPr b="1" lang="en" sz="1000"/>
                        <a:t>6.92</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FF3E9"/>
                    </a:solidFill>
                  </a:tcPr>
                </a:tc>
                <a:tc>
                  <a:txBody>
                    <a:bodyPr/>
                    <a:lstStyle/>
                    <a:p>
                      <a:pPr indent="0" lvl="0" marL="0" rtl="0" algn="ctr">
                        <a:lnSpc>
                          <a:spcPct val="115000"/>
                        </a:lnSpc>
                        <a:spcBef>
                          <a:spcPts val="0"/>
                        </a:spcBef>
                        <a:spcAft>
                          <a:spcPts val="0"/>
                        </a:spcAft>
                        <a:buNone/>
                      </a:pPr>
                      <a:r>
                        <a:rPr b="1" lang="en" sz="1000"/>
                        <a:t>6.88</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7F5EE"/>
                    </a:solidFill>
                  </a:tcPr>
                </a:tc>
                <a:tc>
                  <a:txBody>
                    <a:bodyPr/>
                    <a:lstStyle/>
                    <a:p>
                      <a:pPr indent="0" lvl="0" marL="0" rtl="0" algn="ctr">
                        <a:lnSpc>
                          <a:spcPct val="115000"/>
                        </a:lnSpc>
                        <a:spcBef>
                          <a:spcPts val="0"/>
                        </a:spcBef>
                        <a:spcAft>
                          <a:spcPts val="0"/>
                        </a:spcAft>
                        <a:buNone/>
                      </a:pPr>
                      <a:r>
                        <a:rPr b="1" lang="en" sz="1000"/>
                        <a:t>6.79</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3FBF7"/>
                    </a:solidFill>
                  </a:tcPr>
                </a:tc>
                <a:tc>
                  <a:txBody>
                    <a:bodyPr/>
                    <a:lstStyle/>
                    <a:p>
                      <a:pPr indent="0" lvl="0" marL="0" rtl="0" algn="ctr">
                        <a:lnSpc>
                          <a:spcPct val="115000"/>
                        </a:lnSpc>
                        <a:spcBef>
                          <a:spcPts val="0"/>
                        </a:spcBef>
                        <a:spcAft>
                          <a:spcPts val="0"/>
                        </a:spcAft>
                        <a:buNone/>
                      </a:pPr>
                      <a:r>
                        <a:rPr b="1" lang="en" sz="1000"/>
                        <a:t>6.67</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BECEA"/>
                    </a:solidFill>
                  </a:tcPr>
                </a:tc>
                <a:tc>
                  <a:txBody>
                    <a:bodyPr/>
                    <a:lstStyle/>
                    <a:p>
                      <a:pPr indent="0" lvl="0" marL="0" rtl="0" algn="ctr">
                        <a:lnSpc>
                          <a:spcPct val="115000"/>
                        </a:lnSpc>
                        <a:spcBef>
                          <a:spcPts val="0"/>
                        </a:spcBef>
                        <a:spcAft>
                          <a:spcPts val="0"/>
                        </a:spcAft>
                        <a:buNone/>
                      </a:pPr>
                      <a:r>
                        <a:rPr b="1" lang="en" sz="1000"/>
                        <a:t>6.43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7847B"/>
                    </a:solidFill>
                  </a:tcPr>
                </a:tc>
                <a:tc>
                  <a:txBody>
                    <a:bodyPr/>
                    <a:lstStyle/>
                    <a:p>
                      <a:pPr indent="0" lvl="0" marL="0" rtl="0" algn="ctr">
                        <a:lnSpc>
                          <a:spcPct val="115000"/>
                        </a:lnSpc>
                        <a:spcBef>
                          <a:spcPts val="0"/>
                        </a:spcBef>
                        <a:spcAft>
                          <a:spcPts val="0"/>
                        </a:spcAft>
                        <a:buNone/>
                      </a:pPr>
                      <a:r>
                        <a:rPr b="1" lang="en" sz="1000"/>
                        <a:t>6.41</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67C73"/>
                    </a:solidFill>
                  </a:tcPr>
                </a:tc>
              </a:tr>
              <a:tr h="330275">
                <a:tc>
                  <a:txBody>
                    <a:bodyPr/>
                    <a:lstStyle/>
                    <a:p>
                      <a:pPr indent="0" lvl="0" marL="0" rtl="0" algn="l">
                        <a:lnSpc>
                          <a:spcPct val="115000"/>
                        </a:lnSpc>
                        <a:spcBef>
                          <a:spcPts val="0"/>
                        </a:spcBef>
                        <a:spcAft>
                          <a:spcPts val="0"/>
                        </a:spcAft>
                        <a:buNone/>
                      </a:pPr>
                      <a:r>
                        <a:rPr b="1" i="1" lang="en" sz="1000"/>
                        <a:t>No. responses</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116</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13</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152</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1988</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66</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14</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729</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392" name="Google Shape;392;p31"/>
          <p:cNvSpPr txBox="1"/>
          <p:nvPr>
            <p:ph type="title"/>
          </p:nvPr>
        </p:nvSpPr>
        <p:spPr>
          <a:xfrm>
            <a:off x="1303800" y="266262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Results </a:t>
            </a:r>
            <a:r>
              <a:rPr lang="en" sz="2000"/>
              <a:t>(Sorted by number of responses)</a:t>
            </a:r>
            <a:endParaRPr sz="2000"/>
          </a:p>
        </p:txBody>
      </p:sp>
      <p:graphicFrame>
        <p:nvGraphicFramePr>
          <p:cNvPr id="393" name="Google Shape;393;p31"/>
          <p:cNvGraphicFramePr/>
          <p:nvPr/>
        </p:nvGraphicFramePr>
        <p:xfrm>
          <a:off x="0" y="3234125"/>
          <a:ext cx="3000000" cy="3000000"/>
        </p:xfrm>
        <a:graphic>
          <a:graphicData uri="http://schemas.openxmlformats.org/drawingml/2006/table">
            <a:tbl>
              <a:tblPr>
                <a:noFill/>
                <a:tableStyleId>{0E7373E1-A207-481A-B74A-4FF141C5D0BD}</a:tableStyleId>
              </a:tblPr>
              <a:tblGrid>
                <a:gridCol w="1143000"/>
                <a:gridCol w="1143000"/>
                <a:gridCol w="1143000"/>
                <a:gridCol w="1143000"/>
                <a:gridCol w="1143000"/>
                <a:gridCol w="1143000"/>
                <a:gridCol w="1143000"/>
                <a:gridCol w="1143000"/>
              </a:tblGrid>
              <a:tr h="542750">
                <a:tc>
                  <a:txBody>
                    <a:bodyPr/>
                    <a:lstStyle/>
                    <a:p>
                      <a:pPr indent="0" lvl="0" marL="0" rtl="0" algn="l">
                        <a:lnSpc>
                          <a:spcPct val="115000"/>
                        </a:lnSpc>
                        <a:spcBef>
                          <a:spcPts val="0"/>
                        </a:spcBef>
                        <a:spcAft>
                          <a:spcPts val="0"/>
                        </a:spcAft>
                        <a:buNone/>
                      </a:pPr>
                      <a:r>
                        <a:rPr b="1" i="1" lang="en" sz="1000"/>
                        <a:t>Response Type</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alone*</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limited*</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 + L*</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 + G*</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group</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L + G*</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All*</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98525">
                <a:tc>
                  <a:txBody>
                    <a:bodyPr/>
                    <a:lstStyle/>
                    <a:p>
                      <a:pPr indent="0" lvl="0" marL="0" rtl="0" algn="l">
                        <a:lnSpc>
                          <a:spcPct val="115000"/>
                        </a:lnSpc>
                        <a:spcBef>
                          <a:spcPts val="0"/>
                        </a:spcBef>
                        <a:spcAft>
                          <a:spcPts val="0"/>
                        </a:spcAft>
                        <a:buNone/>
                      </a:pPr>
                      <a:r>
                        <a:rPr b="1" i="1" lang="en" sz="1000"/>
                        <a:t>Average</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6.79</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3FBF7"/>
                    </a:solidFill>
                  </a:tcPr>
                </a:tc>
                <a:tc>
                  <a:txBody>
                    <a:bodyPr/>
                    <a:lstStyle/>
                    <a:p>
                      <a:pPr indent="0" lvl="0" marL="0" rtl="0" algn="ctr">
                        <a:lnSpc>
                          <a:spcPct val="115000"/>
                        </a:lnSpc>
                        <a:spcBef>
                          <a:spcPts val="0"/>
                        </a:spcBef>
                        <a:spcAft>
                          <a:spcPts val="0"/>
                        </a:spcAft>
                        <a:buNone/>
                      </a:pPr>
                      <a:r>
                        <a:rPr b="1" lang="en" sz="1000"/>
                        <a:t>6.41</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67C73"/>
                    </a:solidFill>
                  </a:tcPr>
                </a:tc>
                <a:tc>
                  <a:txBody>
                    <a:bodyPr/>
                    <a:lstStyle/>
                    <a:p>
                      <a:pPr indent="0" lvl="0" marL="0" rtl="0" algn="ctr">
                        <a:lnSpc>
                          <a:spcPct val="115000"/>
                        </a:lnSpc>
                        <a:spcBef>
                          <a:spcPts val="0"/>
                        </a:spcBef>
                        <a:spcAft>
                          <a:spcPts val="0"/>
                        </a:spcAft>
                        <a:buNone/>
                      </a:pPr>
                      <a:r>
                        <a:rPr b="1" lang="en" sz="1000"/>
                        <a:t>6.88</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7F5EE"/>
                    </a:solidFill>
                  </a:tcPr>
                </a:tc>
                <a:tc>
                  <a:txBody>
                    <a:bodyPr/>
                    <a:lstStyle/>
                    <a:p>
                      <a:pPr indent="0" lvl="0" marL="0" rtl="0" algn="ctr">
                        <a:lnSpc>
                          <a:spcPct val="115000"/>
                        </a:lnSpc>
                        <a:spcBef>
                          <a:spcPts val="0"/>
                        </a:spcBef>
                        <a:spcAft>
                          <a:spcPts val="0"/>
                        </a:spcAft>
                        <a:buNone/>
                      </a:pPr>
                      <a:r>
                        <a:rPr b="1" lang="en" sz="1000"/>
                        <a:t>7.83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57BB8A"/>
                    </a:solidFill>
                  </a:tcPr>
                </a:tc>
                <a:tc>
                  <a:txBody>
                    <a:bodyPr/>
                    <a:lstStyle/>
                    <a:p>
                      <a:pPr indent="0" lvl="0" marL="0" rtl="0" algn="ctr">
                        <a:lnSpc>
                          <a:spcPct val="115000"/>
                        </a:lnSpc>
                        <a:spcBef>
                          <a:spcPts val="0"/>
                        </a:spcBef>
                        <a:spcAft>
                          <a:spcPts val="0"/>
                        </a:spcAft>
                        <a:buNone/>
                      </a:pPr>
                      <a:r>
                        <a:rPr b="1" lang="en" sz="1000"/>
                        <a:t>6.67</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BECEA"/>
                    </a:solidFill>
                  </a:tcPr>
                </a:tc>
                <a:tc>
                  <a:txBody>
                    <a:bodyPr/>
                    <a:lstStyle/>
                    <a:p>
                      <a:pPr indent="0" lvl="0" marL="0" rtl="0" algn="ctr">
                        <a:lnSpc>
                          <a:spcPct val="115000"/>
                        </a:lnSpc>
                        <a:spcBef>
                          <a:spcPts val="0"/>
                        </a:spcBef>
                        <a:spcAft>
                          <a:spcPts val="0"/>
                        </a:spcAft>
                        <a:buNone/>
                      </a:pPr>
                      <a:r>
                        <a:rPr b="1" lang="en" sz="1000"/>
                        <a:t>6.43</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7847B"/>
                    </a:solidFill>
                  </a:tcPr>
                </a:tc>
                <a:tc>
                  <a:txBody>
                    <a:bodyPr/>
                    <a:lstStyle/>
                    <a:p>
                      <a:pPr indent="0" lvl="0" marL="0" rtl="0" algn="ctr">
                        <a:lnSpc>
                          <a:spcPct val="115000"/>
                        </a:lnSpc>
                        <a:spcBef>
                          <a:spcPts val="0"/>
                        </a:spcBef>
                        <a:spcAft>
                          <a:spcPts val="0"/>
                        </a:spcAft>
                        <a:buNone/>
                      </a:pPr>
                      <a:r>
                        <a:rPr b="1" lang="en" sz="1000"/>
                        <a:t>6.92</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FF3E9"/>
                    </a:solidFill>
                  </a:tcPr>
                </a:tc>
              </a:tr>
              <a:tr h="298525">
                <a:tc>
                  <a:txBody>
                    <a:bodyPr/>
                    <a:lstStyle/>
                    <a:p>
                      <a:pPr indent="0" lvl="0" marL="0" rtl="0" algn="l">
                        <a:lnSpc>
                          <a:spcPct val="115000"/>
                        </a:lnSpc>
                        <a:spcBef>
                          <a:spcPts val="0"/>
                        </a:spcBef>
                        <a:spcAft>
                          <a:spcPts val="0"/>
                        </a:spcAft>
                        <a:buNone/>
                      </a:pPr>
                      <a:r>
                        <a:rPr b="1" i="1" lang="en" sz="1000"/>
                        <a:t>No. responses</a:t>
                      </a:r>
                      <a:endParaRPr b="1"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1988</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729</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152</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116</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66</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14</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i="1" lang="en" sz="1000"/>
                        <a:t>13</a:t>
                      </a:r>
                      <a:endParaRPr i="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394" name="Google Shape;394;p31"/>
          <p:cNvSpPr txBox="1"/>
          <p:nvPr/>
        </p:nvSpPr>
        <p:spPr>
          <a:xfrm>
            <a:off x="0" y="4573350"/>
            <a:ext cx="9144000" cy="40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300">
                <a:latin typeface="Nunito"/>
                <a:ea typeface="Nunito"/>
                <a:cs typeface="Nunito"/>
                <a:sym typeface="Nunito"/>
              </a:rPr>
              <a:t>The results of the “L + G”, “group”, and “All” categories may be unreliable, as so few people chose this method.</a:t>
            </a:r>
            <a:endParaRPr sz="1300">
              <a:latin typeface="Nunito"/>
              <a:ea typeface="Nunito"/>
              <a:cs typeface="Nunito"/>
              <a:sym typeface="Nunito"/>
            </a:endParaRPr>
          </a:p>
        </p:txBody>
      </p:sp>
      <p:sp>
        <p:nvSpPr>
          <p:cNvPr id="395" name="Google Shape;395;p31"/>
          <p:cNvSpPr txBox="1"/>
          <p:nvPr/>
        </p:nvSpPr>
        <p:spPr>
          <a:xfrm>
            <a:off x="0" y="0"/>
            <a:ext cx="5699400" cy="4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Average across all responses:, including those who didn’t finish: </a:t>
            </a:r>
            <a:r>
              <a:rPr b="1" lang="en" sz="1200">
                <a:latin typeface="Nunito"/>
                <a:ea typeface="Nunito"/>
                <a:cs typeface="Nunito"/>
                <a:sym typeface="Nunito"/>
              </a:rPr>
              <a:t>6.66</a:t>
            </a:r>
            <a:endParaRPr b="1" sz="1200">
              <a:latin typeface="Nunito"/>
              <a:ea typeface="Nunito"/>
              <a:cs typeface="Nunito"/>
              <a:sym typeface="Nunito"/>
            </a:endParaRPr>
          </a:p>
          <a:p>
            <a:pPr indent="0" lvl="0" marL="0" rtl="0" algn="l">
              <a:spcBef>
                <a:spcPts val="0"/>
              </a:spcBef>
              <a:spcAft>
                <a:spcPts val="0"/>
              </a:spcAft>
              <a:buNone/>
            </a:pPr>
            <a:r>
              <a:rPr lang="en" sz="1200">
                <a:latin typeface="Nunito"/>
                <a:ea typeface="Nunito"/>
                <a:cs typeface="Nunito"/>
                <a:sym typeface="Nunito"/>
              </a:rPr>
              <a:t>Average across responses from only those who finished: </a:t>
            </a:r>
            <a:r>
              <a:rPr b="1" lang="en" sz="1200">
                <a:latin typeface="Nunito"/>
                <a:ea typeface="Nunito"/>
                <a:cs typeface="Nunito"/>
                <a:sym typeface="Nunito"/>
              </a:rPr>
              <a:t>6.71</a:t>
            </a:r>
            <a:endParaRPr b="1" sz="1200">
              <a:latin typeface="Nunito"/>
              <a:ea typeface="Nunito"/>
              <a:cs typeface="Nunito"/>
              <a:sym typeface="Nunito"/>
            </a:endParaRPr>
          </a:p>
          <a:p>
            <a:pPr indent="0" lvl="0" marL="0" rtl="0" algn="l">
              <a:spcBef>
                <a:spcPts val="0"/>
              </a:spcBef>
              <a:spcAft>
                <a:spcPts val="0"/>
              </a:spcAft>
              <a:buNone/>
            </a:pPr>
            <a:r>
              <a:rPr i="1" lang="en" sz="1200">
                <a:latin typeface="Nunito"/>
                <a:ea typeface="Nunito"/>
                <a:cs typeface="Nunito"/>
                <a:sym typeface="Nunito"/>
              </a:rPr>
              <a:t>Only those who finished reading are not included in these numbers.</a:t>
            </a:r>
            <a:endParaRPr i="1" sz="1200">
              <a:latin typeface="Nunito"/>
              <a:ea typeface="Nunito"/>
              <a:cs typeface="Nunito"/>
              <a:sym typeface="Nuni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14"/>
          <p:cNvSpPr txBox="1"/>
          <p:nvPr>
            <p:ph type="ctrTitle"/>
          </p:nvPr>
        </p:nvSpPr>
        <p:spPr>
          <a:xfrm>
            <a:off x="824000" y="1613825"/>
            <a:ext cx="73521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Please remember to credit me for any data you post... i’ve been at this for like 5 hours</a:t>
            </a:r>
            <a:endParaRPr/>
          </a:p>
        </p:txBody>
      </p:sp>
      <p:sp>
        <p:nvSpPr>
          <p:cNvPr id="286" name="Google Shape;286;p14"/>
          <p:cNvSpPr txBox="1"/>
          <p:nvPr>
            <p:ph idx="1" type="subTitle"/>
          </p:nvPr>
        </p:nvSpPr>
        <p:spPr>
          <a:xfrm>
            <a:off x="824000" y="3596300"/>
            <a:ext cx="4255500" cy="69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@VRLSREZL on twitter</a:t>
            </a:r>
            <a:endParaRPr/>
          </a:p>
          <a:p>
            <a:pPr indent="0" lvl="0" marL="0" rtl="0" algn="l">
              <a:spcBef>
                <a:spcPts val="0"/>
              </a:spcBef>
              <a:spcAft>
                <a:spcPts val="0"/>
              </a:spcAft>
              <a:buNone/>
            </a:pPr>
            <a:r>
              <a:rPr lang="en"/>
              <a:t>loravura2 on tumblr</a:t>
            </a:r>
            <a:endParaRPr/>
          </a:p>
          <a:p>
            <a:pPr indent="0" lvl="0" marL="0" rtl="0" algn="l">
              <a:spcBef>
                <a:spcPts val="0"/>
              </a:spcBef>
              <a:spcAft>
                <a:spcPts val="0"/>
              </a:spcAft>
              <a:buNone/>
            </a:pPr>
            <a:r>
              <a:rPr lang="en"/>
              <a:t>/u/thesleepdeprived</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Google Shape;400;p32"/>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Question 2 Analysis</a:t>
            </a:r>
            <a:endParaRPr/>
          </a:p>
        </p:txBody>
      </p:sp>
      <p:sp>
        <p:nvSpPr>
          <p:cNvPr id="401" name="Google Shape;401;p32"/>
          <p:cNvSpPr txBox="1"/>
          <p:nvPr>
            <p:ph idx="1" type="body"/>
          </p:nvPr>
        </p:nvSpPr>
        <p:spPr>
          <a:xfrm>
            <a:off x="1303800" y="1304250"/>
            <a:ext cx="7030500" cy="2541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It looks like reading partially in a group, and partially alone is the best option BY FAR. I’m interested in finding out why- initial guess is that you’re moderated by others’ opinions, while also taking time to form your own?</a:t>
            </a:r>
            <a:endParaRPr sz="1600"/>
          </a:p>
          <a:p>
            <a:pPr indent="-330200" lvl="0" marL="457200" rtl="0" algn="l">
              <a:spcBef>
                <a:spcPts val="0"/>
              </a:spcBef>
              <a:spcAft>
                <a:spcPts val="0"/>
              </a:spcAft>
              <a:buSzPts val="1600"/>
              <a:buChar char="●"/>
            </a:pPr>
            <a:r>
              <a:rPr lang="en" sz="1600"/>
              <a:t>Reading JUST in a group or JUST alone, however, had average results. </a:t>
            </a:r>
            <a:endParaRPr sz="1600"/>
          </a:p>
          <a:p>
            <a:pPr indent="-330200" lvl="0" marL="457200" rtl="0" algn="l">
              <a:spcBef>
                <a:spcPts val="0"/>
              </a:spcBef>
              <a:spcAft>
                <a:spcPts val="0"/>
              </a:spcAft>
              <a:buSzPts val="1600"/>
              <a:buChar char="●"/>
            </a:pPr>
            <a:r>
              <a:rPr lang="en" sz="1600"/>
              <a:t>Reading alone was the most popular option by far.</a:t>
            </a:r>
            <a:endParaRPr sz="1600"/>
          </a:p>
          <a:p>
            <a:pPr indent="-330200" lvl="0" marL="457200" rtl="0" algn="l">
              <a:spcBef>
                <a:spcPts val="0"/>
              </a:spcBef>
              <a:spcAft>
                <a:spcPts val="0"/>
              </a:spcAft>
              <a:buSzPts val="1600"/>
              <a:buChar char="●"/>
            </a:pPr>
            <a:r>
              <a:rPr lang="en" sz="1600"/>
              <a:t>Reading with only limited social contact has a negative effect. My best guess is that it exposes you to spoilers without much context? Will have to compare the people that answered “yes” to major plot spoilers with this group at some point. </a:t>
            </a:r>
            <a:endParaRPr sz="16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sp>
        <p:nvSpPr>
          <p:cNvPr id="406" name="Google Shape;406;p33"/>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Question 3:</a:t>
            </a:r>
            <a:endParaRPr/>
          </a:p>
          <a:p>
            <a:pPr indent="0" lvl="0" marL="0" rtl="0" algn="l">
              <a:spcBef>
                <a:spcPts val="0"/>
              </a:spcBef>
              <a:spcAft>
                <a:spcPts val="0"/>
              </a:spcAft>
              <a:buNone/>
            </a:pPr>
            <a:r>
              <a:rPr b="0" lang="en" sz="3000">
                <a:solidFill>
                  <a:srgbClr val="EFEFEF"/>
                </a:solidFill>
                <a:latin typeface="Nunito"/>
                <a:ea typeface="Nunito"/>
                <a:cs typeface="Nunito"/>
                <a:sym typeface="Nunito"/>
              </a:rPr>
              <a:t>“Did you see major spoilers before you finished reading both routes?”</a:t>
            </a:r>
            <a:endParaRPr sz="3000">
              <a:solidFill>
                <a:srgbClr val="EFEFEF"/>
              </a:solidFill>
              <a:latin typeface="Nunito"/>
              <a:ea typeface="Nunito"/>
              <a:cs typeface="Nunito"/>
              <a:sym typeface="Nuni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0" name="Shape 410"/>
        <p:cNvGrpSpPr/>
        <p:nvPr/>
      </p:nvGrpSpPr>
      <p:grpSpPr>
        <a:xfrm>
          <a:off x="0" y="0"/>
          <a:ext cx="0" cy="0"/>
          <a:chOff x="0" y="0"/>
          <a:chExt cx="0" cy="0"/>
        </a:xfrm>
      </p:grpSpPr>
      <p:sp>
        <p:nvSpPr>
          <p:cNvPr id="411" name="Google Shape;411;p34"/>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Notes on Question 3</a:t>
            </a:r>
            <a:endParaRPr/>
          </a:p>
        </p:txBody>
      </p:sp>
      <p:sp>
        <p:nvSpPr>
          <p:cNvPr id="412" name="Google Shape;412;p34"/>
          <p:cNvSpPr txBox="1"/>
          <p:nvPr>
            <p:ph idx="1" type="body"/>
          </p:nvPr>
        </p:nvSpPr>
        <p:spPr>
          <a:xfrm>
            <a:off x="1303800" y="1228050"/>
            <a:ext cx="7030500" cy="2541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People define “major spoiler” differently- this was left intentionally vague.</a:t>
            </a:r>
            <a:endParaRPr sz="1600"/>
          </a:p>
          <a:p>
            <a:pPr indent="-330200" lvl="0" marL="457200" rtl="0" algn="l">
              <a:spcBef>
                <a:spcPts val="0"/>
              </a:spcBef>
              <a:spcAft>
                <a:spcPts val="0"/>
              </a:spcAft>
              <a:buSzPts val="1600"/>
              <a:buChar char="●"/>
            </a:pPr>
            <a:r>
              <a:rPr lang="en" sz="1600"/>
              <a:t>The vagueness allowed for me to </a:t>
            </a:r>
            <a:endParaRPr sz="1600"/>
          </a:p>
          <a:p>
            <a:pPr indent="-330200" lvl="1" marL="914400" rtl="0" algn="l">
              <a:spcBef>
                <a:spcPts val="0"/>
              </a:spcBef>
              <a:spcAft>
                <a:spcPts val="0"/>
              </a:spcAft>
              <a:buSzPts val="1600"/>
              <a:buChar char="○"/>
            </a:pPr>
            <a:r>
              <a:rPr lang="en" sz="1600"/>
              <a:t>not need to create a lengthy definition, </a:t>
            </a:r>
            <a:endParaRPr sz="1600"/>
          </a:p>
          <a:p>
            <a:pPr indent="-330200" lvl="1" marL="914400" rtl="0" algn="l">
              <a:spcBef>
                <a:spcPts val="0"/>
              </a:spcBef>
              <a:spcAft>
                <a:spcPts val="0"/>
              </a:spcAft>
              <a:buSzPts val="1600"/>
              <a:buChar char="○"/>
            </a:pPr>
            <a:r>
              <a:rPr lang="en" sz="1600"/>
              <a:t>judge how important the spoiled information was to the people who saw it</a:t>
            </a:r>
            <a:endParaRPr sz="1600"/>
          </a:p>
          <a:p>
            <a:pPr indent="-330200" lvl="0" marL="457200" rtl="0" algn="l">
              <a:spcBef>
                <a:spcPts val="0"/>
              </a:spcBef>
              <a:spcAft>
                <a:spcPts val="0"/>
              </a:spcAft>
              <a:buSzPts val="1600"/>
              <a:buChar char="●"/>
            </a:pPr>
            <a:r>
              <a:rPr lang="en" sz="1600"/>
              <a:t>Ex. “Dave and Karkat kiss” might not be considered a major spoiler to someone who doesn’t care about Davekat, but to a diehard shipper, it might make or break parts of the Epilogues.. </a:t>
            </a:r>
            <a:endParaRPr sz="16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6" name="Shape 416"/>
        <p:cNvGrpSpPr/>
        <p:nvPr/>
      </p:nvGrpSpPr>
      <p:grpSpPr>
        <a:xfrm>
          <a:off x="0" y="0"/>
          <a:ext cx="0" cy="0"/>
          <a:chOff x="0" y="0"/>
          <a:chExt cx="0" cy="0"/>
        </a:xfrm>
      </p:grpSpPr>
      <p:pic>
        <p:nvPicPr>
          <p:cNvPr id="417" name="Google Shape;417;p35" title="Chart"/>
          <p:cNvPicPr preferRelativeResize="0"/>
          <p:nvPr/>
        </p:nvPicPr>
        <p:blipFill>
          <a:blip r:embed="rId3">
            <a:alphaModFix/>
          </a:blip>
          <a:stretch>
            <a:fillRect/>
          </a:stretch>
        </p:blipFill>
        <p:spPr>
          <a:xfrm>
            <a:off x="510675" y="0"/>
            <a:ext cx="7505227" cy="5143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36"/>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Results</a:t>
            </a:r>
            <a:endParaRPr/>
          </a:p>
        </p:txBody>
      </p:sp>
      <p:graphicFrame>
        <p:nvGraphicFramePr>
          <p:cNvPr id="423" name="Google Shape;423;p36"/>
          <p:cNvGraphicFramePr/>
          <p:nvPr/>
        </p:nvGraphicFramePr>
        <p:xfrm>
          <a:off x="0" y="1524000"/>
          <a:ext cx="3000000" cy="3000000"/>
        </p:xfrm>
        <a:graphic>
          <a:graphicData uri="http://schemas.openxmlformats.org/drawingml/2006/table">
            <a:tbl>
              <a:tblPr>
                <a:noFill/>
                <a:tableStyleId>{0E7373E1-A207-481A-B74A-4FF141C5D0BD}</a:tableStyleId>
              </a:tblPr>
              <a:tblGrid>
                <a:gridCol w="2552875"/>
                <a:gridCol w="2019125"/>
                <a:gridCol w="2286000"/>
                <a:gridCol w="2286000"/>
              </a:tblGrid>
              <a:tr h="454050">
                <a:tc>
                  <a:txBody>
                    <a:bodyPr/>
                    <a:lstStyle/>
                    <a:p>
                      <a:pPr indent="0" lvl="0" marL="0" rtl="0" algn="l">
                        <a:spcBef>
                          <a:spcPts val="0"/>
                        </a:spcBef>
                        <a:spcAft>
                          <a:spcPts val="0"/>
                        </a:spcAft>
                        <a:buNone/>
                      </a:pPr>
                      <a:r>
                        <a:t/>
                      </a:r>
                      <a:endParaRPr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3600"/>
                        <a:t>yes</a:t>
                      </a:r>
                      <a:endParaRPr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3600"/>
                        <a:t>minor</a:t>
                      </a:r>
                      <a:endParaRPr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3600"/>
                        <a:t>no</a:t>
                      </a:r>
                      <a:endParaRPr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45550">
                <a:tc>
                  <a:txBody>
                    <a:bodyPr/>
                    <a:lstStyle/>
                    <a:p>
                      <a:pPr indent="0" lvl="0" marL="0" rtl="0" algn="ctr">
                        <a:lnSpc>
                          <a:spcPct val="115000"/>
                        </a:lnSpc>
                        <a:spcBef>
                          <a:spcPts val="0"/>
                        </a:spcBef>
                        <a:spcAft>
                          <a:spcPts val="0"/>
                        </a:spcAft>
                        <a:buNone/>
                      </a:pPr>
                      <a:r>
                        <a:rPr b="1" i="1" lang="en" sz="3600"/>
                        <a:t>avg</a:t>
                      </a:r>
                      <a:endParaRPr b="1" i="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3600"/>
                        <a:t>5.82</a:t>
                      </a:r>
                      <a:endParaRPr b="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67C73"/>
                    </a:solidFill>
                  </a:tcPr>
                </a:tc>
                <a:tc>
                  <a:txBody>
                    <a:bodyPr/>
                    <a:lstStyle/>
                    <a:p>
                      <a:pPr indent="0" lvl="0" marL="0" rtl="0" algn="ctr">
                        <a:lnSpc>
                          <a:spcPct val="115000"/>
                        </a:lnSpc>
                        <a:spcBef>
                          <a:spcPts val="0"/>
                        </a:spcBef>
                        <a:spcAft>
                          <a:spcPts val="0"/>
                        </a:spcAft>
                        <a:buNone/>
                      </a:pPr>
                      <a:r>
                        <a:rPr b="1" lang="en" sz="3600"/>
                        <a:t>6.54</a:t>
                      </a:r>
                      <a:endParaRPr b="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AE6E4"/>
                    </a:solidFill>
                  </a:tcPr>
                </a:tc>
                <a:tc>
                  <a:txBody>
                    <a:bodyPr/>
                    <a:lstStyle/>
                    <a:p>
                      <a:pPr indent="0" lvl="0" marL="0" rtl="0" algn="ctr">
                        <a:lnSpc>
                          <a:spcPct val="115000"/>
                        </a:lnSpc>
                        <a:spcBef>
                          <a:spcPts val="0"/>
                        </a:spcBef>
                        <a:spcAft>
                          <a:spcPts val="0"/>
                        </a:spcAft>
                        <a:buNone/>
                      </a:pPr>
                      <a:r>
                        <a:rPr b="1" lang="en" sz="3600"/>
                        <a:t>7.02</a:t>
                      </a:r>
                      <a:endParaRPr b="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7BB8A"/>
                    </a:solidFill>
                  </a:tcPr>
                </a:tc>
              </a:tr>
              <a:tr h="898000">
                <a:tc>
                  <a:txBody>
                    <a:bodyPr/>
                    <a:lstStyle/>
                    <a:p>
                      <a:pPr indent="0" lvl="0" marL="0" rtl="0" algn="ctr">
                        <a:lnSpc>
                          <a:spcPct val="115000"/>
                        </a:lnSpc>
                        <a:spcBef>
                          <a:spcPts val="0"/>
                        </a:spcBef>
                        <a:spcAft>
                          <a:spcPts val="0"/>
                        </a:spcAft>
                        <a:buNone/>
                      </a:pPr>
                      <a:r>
                        <a:rPr b="1" i="1" lang="en" sz="3600"/>
                        <a:t>no. responses</a:t>
                      </a:r>
                      <a:endParaRPr b="1" i="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3600"/>
                        <a:t>377</a:t>
                      </a:r>
                      <a:endParaRPr i="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3600"/>
                        <a:t>992</a:t>
                      </a:r>
                      <a:endParaRPr i="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i="1" lang="en" sz="3600"/>
                        <a:t>1622</a:t>
                      </a:r>
                      <a:endParaRPr i="1" sz="36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24" name="Google Shape;424;p36"/>
          <p:cNvSpPr txBox="1"/>
          <p:nvPr/>
        </p:nvSpPr>
        <p:spPr>
          <a:xfrm>
            <a:off x="0" y="0"/>
            <a:ext cx="5699400" cy="4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Average across all responses:, including those who didn’t finish: </a:t>
            </a:r>
            <a:r>
              <a:rPr b="1" lang="en" sz="1200">
                <a:latin typeface="Nunito"/>
                <a:ea typeface="Nunito"/>
                <a:cs typeface="Nunito"/>
                <a:sym typeface="Nunito"/>
              </a:rPr>
              <a:t>6.66</a:t>
            </a:r>
            <a:endParaRPr b="1" sz="1200">
              <a:latin typeface="Nunito"/>
              <a:ea typeface="Nunito"/>
              <a:cs typeface="Nunito"/>
              <a:sym typeface="Nunito"/>
            </a:endParaRPr>
          </a:p>
          <a:p>
            <a:pPr indent="0" lvl="0" marL="0" rtl="0" algn="l">
              <a:spcBef>
                <a:spcPts val="0"/>
              </a:spcBef>
              <a:spcAft>
                <a:spcPts val="0"/>
              </a:spcAft>
              <a:buNone/>
            </a:pPr>
            <a:r>
              <a:rPr lang="en" sz="1200">
                <a:latin typeface="Nunito"/>
                <a:ea typeface="Nunito"/>
                <a:cs typeface="Nunito"/>
                <a:sym typeface="Nunito"/>
              </a:rPr>
              <a:t>Average across responses from only those who finished: </a:t>
            </a:r>
            <a:r>
              <a:rPr b="1" lang="en" sz="1200">
                <a:latin typeface="Nunito"/>
                <a:ea typeface="Nunito"/>
                <a:cs typeface="Nunito"/>
                <a:sym typeface="Nunito"/>
              </a:rPr>
              <a:t>6.71</a:t>
            </a:r>
            <a:endParaRPr b="1" sz="1200">
              <a:latin typeface="Nunito"/>
              <a:ea typeface="Nunito"/>
              <a:cs typeface="Nunito"/>
              <a:sym typeface="Nunito"/>
            </a:endParaRPr>
          </a:p>
          <a:p>
            <a:pPr indent="0" lvl="0" marL="0" rtl="0" algn="l">
              <a:spcBef>
                <a:spcPts val="0"/>
              </a:spcBef>
              <a:spcAft>
                <a:spcPts val="0"/>
              </a:spcAft>
              <a:buNone/>
            </a:pPr>
            <a:r>
              <a:rPr i="1" lang="en" sz="1200">
                <a:latin typeface="Nunito"/>
                <a:ea typeface="Nunito"/>
                <a:cs typeface="Nunito"/>
                <a:sym typeface="Nunito"/>
              </a:rPr>
              <a:t>Only those who finished reading are </a:t>
            </a:r>
            <a:r>
              <a:rPr b="1" i="1" lang="en" sz="1200">
                <a:latin typeface="Nunito"/>
                <a:ea typeface="Nunito"/>
                <a:cs typeface="Nunito"/>
                <a:sym typeface="Nunito"/>
              </a:rPr>
              <a:t>not</a:t>
            </a:r>
            <a:r>
              <a:rPr i="1" lang="en" sz="1200">
                <a:latin typeface="Nunito"/>
                <a:ea typeface="Nunito"/>
                <a:cs typeface="Nunito"/>
                <a:sym typeface="Nunito"/>
              </a:rPr>
              <a:t> included in these numbers.</a:t>
            </a:r>
            <a:endParaRPr i="1" sz="1200">
              <a:latin typeface="Nunito"/>
              <a:ea typeface="Nunito"/>
              <a:cs typeface="Nunito"/>
              <a:sym typeface="Nuni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sp>
        <p:nvSpPr>
          <p:cNvPr id="429" name="Google Shape;429;p37"/>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Question 3 Analysis</a:t>
            </a:r>
            <a:endParaRPr/>
          </a:p>
        </p:txBody>
      </p:sp>
      <p:sp>
        <p:nvSpPr>
          <p:cNvPr id="430" name="Google Shape;430;p37"/>
          <p:cNvSpPr txBox="1"/>
          <p:nvPr>
            <p:ph idx="1" type="body"/>
          </p:nvPr>
        </p:nvSpPr>
        <p:spPr>
          <a:xfrm>
            <a:off x="1303800" y="1300950"/>
            <a:ext cx="7030500" cy="2541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HAVING THE EPILOGUES SPOILED IS ABSOLUTELY NEGATIVE. </a:t>
            </a:r>
            <a:endParaRPr sz="1600"/>
          </a:p>
          <a:p>
            <a:pPr indent="-330200" lvl="0" marL="457200" rtl="0" algn="l">
              <a:spcBef>
                <a:spcPts val="0"/>
              </a:spcBef>
              <a:spcAft>
                <a:spcPts val="0"/>
              </a:spcAft>
              <a:buSzPts val="1600"/>
              <a:buChar char="●"/>
            </a:pPr>
            <a:r>
              <a:rPr lang="en" sz="1600"/>
              <a:t>The severity of a spoiler has a nearly proportional effect on one’s enjoyment of the story.</a:t>
            </a:r>
            <a:endParaRPr sz="1600"/>
          </a:p>
          <a:p>
            <a:pPr indent="-330200" lvl="0" marL="457200" rtl="0" algn="l">
              <a:spcBef>
                <a:spcPts val="0"/>
              </a:spcBef>
              <a:spcAft>
                <a:spcPts val="0"/>
              </a:spcAft>
              <a:buSzPts val="1600"/>
              <a:buChar char="●"/>
            </a:pPr>
            <a:r>
              <a:rPr lang="en" sz="1600"/>
              <a:t>Most people were able to avoid spoilers, thankfully. </a:t>
            </a:r>
            <a:endParaRPr sz="16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sp>
        <p:nvSpPr>
          <p:cNvPr id="435" name="Google Shape;435;p38"/>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So, what about the people who didn’t finish reading, but wanted to tell me their opinions regardless?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sp>
        <p:nvSpPr>
          <p:cNvPr id="440" name="Google Shape;440;p39"/>
          <p:cNvSpPr txBox="1"/>
          <p:nvPr>
            <p:ph type="title"/>
          </p:nvPr>
        </p:nvSpPr>
        <p:spPr>
          <a:xfrm>
            <a:off x="1532400" y="217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Remember how I said that I foolishly left a place for people to type their own responses on question #1?</a:t>
            </a:r>
            <a:endParaRPr/>
          </a:p>
        </p:txBody>
      </p:sp>
      <p:sp>
        <p:nvSpPr>
          <p:cNvPr id="441" name="Google Shape;441;p39"/>
          <p:cNvSpPr txBox="1"/>
          <p:nvPr>
            <p:ph idx="1" type="body"/>
          </p:nvPr>
        </p:nvSpPr>
        <p:spPr>
          <a:xfrm>
            <a:off x="1532400" y="1685250"/>
            <a:ext cx="7030500" cy="254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t>Well, they sure did just that.</a:t>
            </a:r>
            <a:endParaRPr sz="1500"/>
          </a:p>
          <a:p>
            <a:pPr indent="0" lvl="0" marL="0" rtl="0" algn="l">
              <a:spcBef>
                <a:spcPts val="1600"/>
              </a:spcBef>
              <a:spcAft>
                <a:spcPts val="0"/>
              </a:spcAft>
              <a:buNone/>
            </a:pPr>
            <a:r>
              <a:rPr lang="en" sz="1500"/>
              <a:t>The apparent main reason I saw for their responses was that they didn’t like the epilogue, and wanted to be considered. Yeah, I hear that. However:  I did specifically state that this survey was for those who’d fully read the epilogue. That’s really all I have to say on that. </a:t>
            </a:r>
            <a:endParaRPr sz="1500"/>
          </a:p>
          <a:p>
            <a:pPr indent="0" lvl="0" marL="0" rtl="0" algn="l">
              <a:spcBef>
                <a:spcPts val="1600"/>
              </a:spcBef>
              <a:spcAft>
                <a:spcPts val="1600"/>
              </a:spcAft>
              <a:buNone/>
            </a:pPr>
            <a:r>
              <a:rPr lang="en" sz="1500"/>
              <a:t>It’s not my intention to be dismissing anyone or hurting their feelings- it’s really just about getting a consistent dataset, aight? Surveying two very different groups and trying to generalize their results to each other is a bad idea. Which is why the first half of this powerpoint has focused on the people the followed directions.</a:t>
            </a:r>
            <a:endParaRPr sz="15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5" name="Shape 445"/>
        <p:cNvGrpSpPr/>
        <p:nvPr/>
      </p:nvGrpSpPr>
      <p:grpSpPr>
        <a:xfrm>
          <a:off x="0" y="0"/>
          <a:ext cx="0" cy="0"/>
          <a:chOff x="0" y="0"/>
          <a:chExt cx="0" cy="0"/>
        </a:xfrm>
      </p:grpSpPr>
      <p:sp>
        <p:nvSpPr>
          <p:cNvPr id="446" name="Google Shape;446;p40"/>
          <p:cNvSpPr/>
          <p:nvPr/>
        </p:nvSpPr>
        <p:spPr>
          <a:xfrm>
            <a:off x="485225" y="679325"/>
            <a:ext cx="825000" cy="7641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40"/>
          <p:cNvSpPr txBox="1"/>
          <p:nvPr>
            <p:ph type="title"/>
          </p:nvPr>
        </p:nvSpPr>
        <p:spPr>
          <a:xfrm>
            <a:off x="8400" y="-1102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General data</a:t>
            </a:r>
            <a:endParaRPr/>
          </a:p>
        </p:txBody>
      </p:sp>
      <p:sp>
        <p:nvSpPr>
          <p:cNvPr id="448" name="Google Shape;448;p40"/>
          <p:cNvSpPr txBox="1"/>
          <p:nvPr>
            <p:ph idx="1" type="body"/>
          </p:nvPr>
        </p:nvSpPr>
        <p:spPr>
          <a:xfrm>
            <a:off x="23950" y="691350"/>
            <a:ext cx="3427200" cy="2541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Total = 39</a:t>
            </a:r>
            <a:endParaRPr sz="1600"/>
          </a:p>
          <a:p>
            <a:pPr indent="-330200" lvl="0" marL="457200" rtl="0" algn="l">
              <a:spcBef>
                <a:spcPts val="0"/>
              </a:spcBef>
              <a:spcAft>
                <a:spcPts val="0"/>
              </a:spcAft>
              <a:buSzPts val="1600"/>
              <a:buChar char="●"/>
            </a:pPr>
            <a:r>
              <a:rPr lang="en" sz="1600"/>
              <a:t>Derived how far each one got based on their answer to Q1, because there was no provided option for “didn’t read”</a:t>
            </a:r>
            <a:endParaRPr sz="1600"/>
          </a:p>
        </p:txBody>
      </p:sp>
      <p:pic>
        <p:nvPicPr>
          <p:cNvPr id="449" name="Google Shape;449;p40" title="Chart"/>
          <p:cNvPicPr preferRelativeResize="0"/>
          <p:nvPr/>
        </p:nvPicPr>
        <p:blipFill>
          <a:blip r:embed="rId3">
            <a:alphaModFix/>
          </a:blip>
          <a:stretch>
            <a:fillRect/>
          </a:stretch>
        </p:blipFill>
        <p:spPr>
          <a:xfrm>
            <a:off x="4718925" y="0"/>
            <a:ext cx="4425074" cy="3395000"/>
          </a:xfrm>
          <a:prstGeom prst="rect">
            <a:avLst/>
          </a:prstGeom>
          <a:noFill/>
          <a:ln>
            <a:noFill/>
          </a:ln>
        </p:spPr>
      </p:pic>
      <p:pic>
        <p:nvPicPr>
          <p:cNvPr id="450" name="Google Shape;450;p40" title="Chart"/>
          <p:cNvPicPr preferRelativeResize="0"/>
          <p:nvPr/>
        </p:nvPicPr>
        <p:blipFill>
          <a:blip r:embed="rId4">
            <a:alphaModFix/>
          </a:blip>
          <a:stretch>
            <a:fillRect/>
          </a:stretch>
        </p:blipFill>
        <p:spPr>
          <a:xfrm>
            <a:off x="124150" y="2430475"/>
            <a:ext cx="5346875" cy="2682875"/>
          </a:xfrm>
          <a:prstGeom prst="rect">
            <a:avLst/>
          </a:prstGeom>
          <a:noFill/>
          <a:ln>
            <a:noFill/>
          </a:ln>
        </p:spPr>
      </p:pic>
      <p:sp>
        <p:nvSpPr>
          <p:cNvPr id="451" name="Google Shape;451;p40"/>
          <p:cNvSpPr txBox="1"/>
          <p:nvPr/>
        </p:nvSpPr>
        <p:spPr>
          <a:xfrm>
            <a:off x="6101850" y="3226825"/>
            <a:ext cx="2195700" cy="157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This is all the data on the non-readers I’ll be doing for now. I want to stay focused on the people that actually listened to me.</a:t>
            </a:r>
            <a:endParaRPr>
              <a:latin typeface="Nunito"/>
              <a:ea typeface="Nunito"/>
              <a:cs typeface="Nunito"/>
              <a:sym typeface="Nuni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5" name="Shape 455"/>
        <p:cNvGrpSpPr/>
        <p:nvPr/>
      </p:nvGrpSpPr>
      <p:grpSpPr>
        <a:xfrm>
          <a:off x="0" y="0"/>
          <a:ext cx="0" cy="0"/>
          <a:chOff x="0" y="0"/>
          <a:chExt cx="0" cy="0"/>
        </a:xfrm>
      </p:grpSpPr>
      <p:sp>
        <p:nvSpPr>
          <p:cNvPr id="456" name="Google Shape;456;p41"/>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So... conclusion?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sp>
        <p:nvSpPr>
          <p:cNvPr id="291" name="Google Shape;291;p15"/>
          <p:cNvSpPr txBox="1"/>
          <p:nvPr>
            <p:ph type="title"/>
          </p:nvPr>
        </p:nvSpPr>
        <p:spPr>
          <a:xfrm>
            <a:off x="254750" y="763600"/>
            <a:ext cx="8637300" cy="357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THIS POWERPOINT CONTAINS SPOILERS. </a:t>
            </a:r>
            <a:endParaRPr/>
          </a:p>
          <a:p>
            <a:pPr indent="0" lvl="0" marL="0" rtl="0" algn="l">
              <a:spcBef>
                <a:spcPts val="0"/>
              </a:spcBef>
              <a:spcAft>
                <a:spcPts val="0"/>
              </a:spcAft>
              <a:buNone/>
            </a:pPr>
            <a:r>
              <a:rPr b="0" lang="en"/>
              <a:t>I AM ABOUT TO MATHEMATICALLY PROVE THAT YOU SHOULD AVOID SPOILERS AT ALL COSTS IN ORDER TO BEST ENJOY THE HOMESTUCK EPILOGUES. IF YOU HAVE NOT YET READ, DO NOT CONTINUE.</a:t>
            </a:r>
            <a:endParaRPr b="0"/>
          </a:p>
          <a:p>
            <a:pPr indent="0" lvl="0" marL="0" rtl="0" algn="l">
              <a:spcBef>
                <a:spcPts val="0"/>
              </a:spcBef>
              <a:spcAft>
                <a:spcPts val="0"/>
              </a:spcAft>
              <a:buNone/>
            </a:pPr>
            <a:r>
              <a:rPr b="0" lang="en" sz="1800"/>
              <a:t>Content warnings for the epilogues listed </a:t>
            </a:r>
            <a:r>
              <a:rPr b="0" lang="en" sz="1800" u="sng">
                <a:solidFill>
                  <a:schemeClr val="hlink"/>
                </a:solidFill>
                <a:hlinkClick r:id="rId3"/>
              </a:rPr>
              <a:t>here</a:t>
            </a:r>
            <a:r>
              <a:rPr b="0" lang="en" sz="1800"/>
              <a:t>.</a:t>
            </a:r>
            <a:endParaRPr b="0" sz="18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0" name="Shape 460"/>
        <p:cNvGrpSpPr/>
        <p:nvPr/>
      </p:nvGrpSpPr>
      <p:grpSpPr>
        <a:xfrm>
          <a:off x="0" y="0"/>
          <a:ext cx="0" cy="0"/>
          <a:chOff x="0" y="0"/>
          <a:chExt cx="0" cy="0"/>
        </a:xfrm>
      </p:grpSpPr>
      <p:sp>
        <p:nvSpPr>
          <p:cNvPr id="461" name="Google Shape;461;p42"/>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I’ll do that shit after dinner. (translation: possibly never) Things look good, though.</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16"/>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is this survey about?</a:t>
            </a:r>
            <a:endParaRPr/>
          </a:p>
        </p:txBody>
      </p:sp>
      <p:sp>
        <p:nvSpPr>
          <p:cNvPr id="297" name="Google Shape;297;p16"/>
          <p:cNvSpPr txBox="1"/>
          <p:nvPr>
            <p:ph idx="1" type="body"/>
          </p:nvPr>
        </p:nvSpPr>
        <p:spPr>
          <a:xfrm>
            <a:off x="1303800" y="1304250"/>
            <a:ext cx="7030500" cy="2541600"/>
          </a:xfrm>
          <a:prstGeom prst="rect">
            <a:avLst/>
          </a:prstGeom>
        </p:spPr>
        <p:txBody>
          <a:bodyPr anchorCtr="0" anchor="t" bIns="91425" lIns="91425" spcFirstLastPara="1" rIns="91425" wrap="square" tIns="91425">
            <a:noAutofit/>
          </a:bodyPr>
          <a:lstStyle/>
          <a:p>
            <a:pPr indent="457200" lvl="0" marL="0" rtl="0" algn="l">
              <a:spcBef>
                <a:spcPts val="0"/>
              </a:spcBef>
              <a:spcAft>
                <a:spcPts val="0"/>
              </a:spcAft>
              <a:buNone/>
            </a:pPr>
            <a:r>
              <a:rPr lang="en" sz="1600"/>
              <a:t>The reason I made this survey is because I wanted to see what parts of the epilogue reading experience most drastically changed a person’s perception towards it. I chose to look at:</a:t>
            </a:r>
            <a:endParaRPr sz="1600"/>
          </a:p>
          <a:p>
            <a:pPr indent="-330200" lvl="0" marL="457200" rtl="0" algn="l">
              <a:spcBef>
                <a:spcPts val="1600"/>
              </a:spcBef>
              <a:spcAft>
                <a:spcPts val="0"/>
              </a:spcAft>
              <a:buSzPts val="1600"/>
              <a:buChar char="●"/>
            </a:pPr>
            <a:r>
              <a:rPr lang="en" sz="1600"/>
              <a:t>Order of reading (Meat or Candy first? Something else?)</a:t>
            </a:r>
            <a:endParaRPr sz="1600"/>
          </a:p>
          <a:p>
            <a:pPr indent="-330200" lvl="0" marL="457200" rtl="0" algn="l">
              <a:spcBef>
                <a:spcPts val="0"/>
              </a:spcBef>
              <a:spcAft>
                <a:spcPts val="0"/>
              </a:spcAft>
              <a:buSzPts val="1600"/>
              <a:buChar char="●"/>
            </a:pPr>
            <a:r>
              <a:rPr lang="en" sz="1600"/>
              <a:t>Solo or community reading?</a:t>
            </a:r>
            <a:endParaRPr sz="1600"/>
          </a:p>
          <a:p>
            <a:pPr indent="-330200" lvl="0" marL="457200" rtl="0" algn="l">
              <a:spcBef>
                <a:spcPts val="0"/>
              </a:spcBef>
              <a:spcAft>
                <a:spcPts val="0"/>
              </a:spcAft>
              <a:buSzPts val="1600"/>
              <a:buChar char="●"/>
            </a:pPr>
            <a:r>
              <a:rPr lang="en" sz="1600"/>
              <a:t>How badly had major plot points been spoiled? (Did hearing dirkscourse in advance make people approach the epilogue with a more closed mind?)</a:t>
            </a:r>
            <a:endParaRPr sz="1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17"/>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General Information</a:t>
            </a:r>
            <a:endParaRPr/>
          </a:p>
        </p:txBody>
      </p:sp>
      <p:sp>
        <p:nvSpPr>
          <p:cNvPr id="303" name="Google Shape;303;p17"/>
          <p:cNvSpPr txBox="1"/>
          <p:nvPr>
            <p:ph idx="1" type="body"/>
          </p:nvPr>
        </p:nvSpPr>
        <p:spPr>
          <a:xfrm>
            <a:off x="1303800" y="1304250"/>
            <a:ext cx="7030500" cy="2541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Number of responses = </a:t>
            </a:r>
            <a:r>
              <a:rPr b="1" lang="en" sz="1600"/>
              <a:t>3,031</a:t>
            </a:r>
            <a:endParaRPr b="1" sz="1600"/>
          </a:p>
          <a:p>
            <a:pPr indent="-330200" lvl="0" marL="457200" rtl="0" algn="l">
              <a:spcBef>
                <a:spcPts val="0"/>
              </a:spcBef>
              <a:spcAft>
                <a:spcPts val="0"/>
              </a:spcAft>
              <a:buSzPts val="1600"/>
              <a:buChar char="●"/>
            </a:pPr>
            <a:r>
              <a:rPr lang="en" sz="1600"/>
              <a:t>All questions were required, so there should be 3,031 responses to each question</a:t>
            </a:r>
            <a:endParaRPr sz="1600"/>
          </a:p>
          <a:p>
            <a:pPr indent="-330200" lvl="0" marL="457200" rtl="0" algn="l">
              <a:spcBef>
                <a:spcPts val="0"/>
              </a:spcBef>
              <a:spcAft>
                <a:spcPts val="0"/>
              </a:spcAft>
              <a:buSzPts val="1600"/>
              <a:buChar char="●"/>
            </a:pPr>
            <a:r>
              <a:rPr lang="en" sz="1600"/>
              <a:t>Poll length: From April 22 to May 1 of 2019.</a:t>
            </a:r>
            <a:endParaRPr sz="1600"/>
          </a:p>
          <a:p>
            <a:pPr indent="-330200" lvl="0" marL="457200" rtl="0" algn="l">
              <a:spcBef>
                <a:spcPts val="0"/>
              </a:spcBef>
              <a:spcAft>
                <a:spcPts val="0"/>
              </a:spcAft>
              <a:buSzPts val="1600"/>
              <a:buChar char="●"/>
            </a:pPr>
            <a:r>
              <a:rPr lang="en" sz="1600"/>
              <a:t>Any result with a listed sample size of under ~100 should be taken with a grain of salt- since it represents such a small portion of readers, I’m not sure that the number would stay consistent if more readers were to be surveyed.</a:t>
            </a:r>
            <a:endParaRPr sz="16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Google Shape;308;p18"/>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Question 4: </a:t>
            </a:r>
            <a:r>
              <a:rPr lang="en" sz="1800"/>
              <a:t>(yes, we’re starting here)</a:t>
            </a:r>
            <a:endParaRPr sz="1800"/>
          </a:p>
          <a:p>
            <a:pPr indent="0" lvl="0" marL="0" rtl="0" algn="l">
              <a:spcBef>
                <a:spcPts val="0"/>
              </a:spcBef>
              <a:spcAft>
                <a:spcPts val="0"/>
              </a:spcAft>
              <a:buNone/>
            </a:pPr>
            <a:r>
              <a:rPr b="0" lang="en" sz="3000">
                <a:solidFill>
                  <a:srgbClr val="EFEFEF"/>
                </a:solidFill>
              </a:rPr>
              <a:t>“Do you like the epilogue? (I recognize that this question could mean a lot of things. Just answer your general thoughts.)”</a:t>
            </a:r>
            <a:endParaRPr b="0" sz="3000">
              <a:solidFill>
                <a:srgbClr val="EFEFE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19"/>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Notes on Question 4</a:t>
            </a:r>
            <a:endParaRPr/>
          </a:p>
        </p:txBody>
      </p:sp>
      <p:sp>
        <p:nvSpPr>
          <p:cNvPr id="314" name="Google Shape;314;p19"/>
          <p:cNvSpPr txBox="1"/>
          <p:nvPr>
            <p:ph idx="1" type="body"/>
          </p:nvPr>
        </p:nvSpPr>
        <p:spPr>
          <a:xfrm>
            <a:off x="1303800" y="1304250"/>
            <a:ext cx="7030500" cy="25416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Char char="●"/>
            </a:pPr>
            <a:r>
              <a:rPr lang="en" sz="1500"/>
              <a:t>Ratings were on a scale of 1-10, with 10 being “loved it” and 1 being “hated it”</a:t>
            </a:r>
            <a:endParaRPr sz="1500"/>
          </a:p>
          <a:p>
            <a:pPr indent="-323850" lvl="0" marL="457200" rtl="0" algn="l">
              <a:spcBef>
                <a:spcPts val="0"/>
              </a:spcBef>
              <a:spcAft>
                <a:spcPts val="0"/>
              </a:spcAft>
              <a:buSzPts val="1500"/>
              <a:buChar char="●"/>
            </a:pPr>
            <a:r>
              <a:rPr lang="en" sz="1500"/>
              <a:t>This was only a general sense of people’s emotions vague on purpose- rather than getting super granular about which parts people liked and didn’t, I wanted to get a sense of their emotions more generally and in-the-moment. </a:t>
            </a:r>
            <a:endParaRPr sz="1500"/>
          </a:p>
          <a:p>
            <a:pPr indent="-323850" lvl="0" marL="457200" rtl="0" algn="l">
              <a:spcBef>
                <a:spcPts val="0"/>
              </a:spcBef>
              <a:spcAft>
                <a:spcPts val="0"/>
              </a:spcAft>
              <a:buSzPts val="1500"/>
              <a:buChar char="●"/>
            </a:pPr>
            <a:r>
              <a:rPr lang="en" sz="1500"/>
              <a:t>I’m planning on repeating this poll to see how attitudes change in the coming weeks, once people have had more time to process and hear others’ opinions.</a:t>
            </a:r>
            <a:endParaRPr sz="15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pic>
        <p:nvPicPr>
          <p:cNvPr id="319" name="Google Shape;319;p20" title="Chart"/>
          <p:cNvPicPr preferRelativeResize="0"/>
          <p:nvPr/>
        </p:nvPicPr>
        <p:blipFill>
          <a:blip r:embed="rId3">
            <a:alphaModFix/>
          </a:blip>
          <a:stretch>
            <a:fillRect/>
          </a:stretch>
        </p:blipFill>
        <p:spPr>
          <a:xfrm>
            <a:off x="0" y="780895"/>
            <a:ext cx="9144000" cy="3974406"/>
          </a:xfrm>
          <a:prstGeom prst="rect">
            <a:avLst/>
          </a:prstGeom>
          <a:noFill/>
          <a:ln>
            <a:noFill/>
          </a:ln>
        </p:spPr>
      </p:pic>
      <p:sp>
        <p:nvSpPr>
          <p:cNvPr id="320" name="Google Shape;320;p20"/>
          <p:cNvSpPr txBox="1"/>
          <p:nvPr/>
        </p:nvSpPr>
        <p:spPr>
          <a:xfrm>
            <a:off x="0" y="0"/>
            <a:ext cx="8734200" cy="4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Average across all responses:, including those who didn’t finish: </a:t>
            </a:r>
            <a:r>
              <a:rPr b="1" lang="en" sz="1200">
                <a:latin typeface="Nunito"/>
                <a:ea typeface="Nunito"/>
                <a:cs typeface="Nunito"/>
                <a:sym typeface="Nunito"/>
              </a:rPr>
              <a:t>6.66</a:t>
            </a:r>
            <a:endParaRPr b="1" sz="1200">
              <a:latin typeface="Nunito"/>
              <a:ea typeface="Nunito"/>
              <a:cs typeface="Nunito"/>
              <a:sym typeface="Nunito"/>
            </a:endParaRPr>
          </a:p>
          <a:p>
            <a:pPr indent="0" lvl="0" marL="0" rtl="0" algn="l">
              <a:spcBef>
                <a:spcPts val="0"/>
              </a:spcBef>
              <a:spcAft>
                <a:spcPts val="0"/>
              </a:spcAft>
              <a:buNone/>
            </a:pPr>
            <a:r>
              <a:rPr lang="en" sz="1200">
                <a:latin typeface="Nunito"/>
                <a:ea typeface="Nunito"/>
                <a:cs typeface="Nunito"/>
                <a:sym typeface="Nunito"/>
              </a:rPr>
              <a:t>Average across responses from only those who finished: </a:t>
            </a:r>
            <a:r>
              <a:rPr b="1" lang="en" sz="1200">
                <a:latin typeface="Nunito"/>
                <a:ea typeface="Nunito"/>
                <a:cs typeface="Nunito"/>
                <a:sym typeface="Nunito"/>
              </a:rPr>
              <a:t>6.71</a:t>
            </a:r>
            <a:endParaRPr b="1" sz="1200">
              <a:latin typeface="Nunito"/>
              <a:ea typeface="Nunito"/>
              <a:cs typeface="Nunito"/>
              <a:sym typeface="Nunito"/>
            </a:endParaRPr>
          </a:p>
          <a:p>
            <a:pPr indent="0" lvl="0" marL="0" rtl="0" algn="l">
              <a:spcBef>
                <a:spcPts val="0"/>
              </a:spcBef>
              <a:spcAft>
                <a:spcPts val="0"/>
              </a:spcAft>
              <a:buNone/>
            </a:pPr>
            <a:r>
              <a:rPr i="1" lang="en" sz="1200">
                <a:latin typeface="Nunito"/>
                <a:ea typeface="Nunito"/>
                <a:cs typeface="Nunito"/>
                <a:sym typeface="Nunito"/>
              </a:rPr>
              <a:t>Only those who finished reading are included in the below numbers. The total average is above.</a:t>
            </a:r>
            <a:endParaRPr i="1" sz="1200">
              <a:latin typeface="Nunito"/>
              <a:ea typeface="Nunito"/>
              <a:cs typeface="Nunito"/>
              <a:sym typeface="Nuni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Google Shape;325;p21"/>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Question 4 Analysis</a:t>
            </a:r>
            <a:endParaRPr/>
          </a:p>
        </p:txBody>
      </p:sp>
      <p:sp>
        <p:nvSpPr>
          <p:cNvPr id="326" name="Google Shape;326;p21"/>
          <p:cNvSpPr txBox="1"/>
          <p:nvPr>
            <p:ph idx="1" type="body"/>
          </p:nvPr>
        </p:nvSpPr>
        <p:spPr>
          <a:xfrm>
            <a:off x="1303800" y="1304250"/>
            <a:ext cx="7030500" cy="2541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People that didn’t finish reading and decided to do my poll anyway (despite my many indications that this was for only those who’d finished) suck, brought the average down, and can’t read. </a:t>
            </a:r>
            <a:endParaRPr sz="1600"/>
          </a:p>
          <a:p>
            <a:pPr indent="-330200" lvl="0" marL="457200" rtl="0" algn="l">
              <a:spcBef>
                <a:spcPts val="0"/>
              </a:spcBef>
              <a:spcAft>
                <a:spcPts val="0"/>
              </a:spcAft>
              <a:buSzPts val="1600"/>
              <a:buChar char="●"/>
            </a:pPr>
            <a:r>
              <a:rPr lang="en" sz="1600"/>
              <a:t>Despite how terrible it was to be online when the epilogue dropped, a majority of people actually really liked it! </a:t>
            </a:r>
            <a:endParaRPr sz="1600"/>
          </a:p>
          <a:p>
            <a:pPr indent="-330200" lvl="0" marL="457200" rtl="0" algn="l">
              <a:spcBef>
                <a:spcPts val="0"/>
              </a:spcBef>
              <a:spcAft>
                <a:spcPts val="0"/>
              </a:spcAft>
              <a:buSzPts val="1600"/>
              <a:buChar char="●"/>
            </a:pPr>
            <a:r>
              <a:rPr lang="en" sz="1600"/>
              <a:t>Roughly 1800 responses were 7+</a:t>
            </a:r>
            <a:endParaRPr sz="1600"/>
          </a:p>
          <a:p>
            <a:pPr indent="-330200" lvl="0" marL="457200" rtl="0" algn="l">
              <a:spcBef>
                <a:spcPts val="0"/>
              </a:spcBef>
              <a:spcAft>
                <a:spcPts val="0"/>
              </a:spcAft>
              <a:buSzPts val="1600"/>
              <a:buChar char="●"/>
            </a:pPr>
            <a:r>
              <a:rPr lang="en" sz="1600"/>
              <a:t>Roughly 550 responses were lukewarm- (4, 5, 6)</a:t>
            </a:r>
            <a:endParaRPr sz="1600"/>
          </a:p>
          <a:p>
            <a:pPr indent="-330200" lvl="0" marL="457200" rtl="0" algn="l">
              <a:spcBef>
                <a:spcPts val="0"/>
              </a:spcBef>
              <a:spcAft>
                <a:spcPts val="0"/>
              </a:spcAft>
              <a:buSzPts val="1600"/>
              <a:buChar char="●"/>
            </a:pPr>
            <a:r>
              <a:rPr lang="en" sz="1600"/>
              <a:t>Only about 500 people seemed to really hate it. (3, 2, 1)</a:t>
            </a:r>
            <a:endParaRPr sz="1600"/>
          </a:p>
          <a:p>
            <a:pPr indent="-330200" lvl="0" marL="457200" rtl="0" algn="l">
              <a:spcBef>
                <a:spcPts val="0"/>
              </a:spcBef>
              <a:spcAft>
                <a:spcPts val="0"/>
              </a:spcAft>
              <a:buSzPts val="1600"/>
              <a:buChar char="●"/>
            </a:pPr>
            <a:r>
              <a:rPr lang="en" sz="1600"/>
              <a:t>8 is the most common answer</a:t>
            </a:r>
            <a:endParaRPr sz="1600"/>
          </a:p>
          <a:p>
            <a:pPr indent="-330200" lvl="0" marL="457200" rtl="0" algn="l">
              <a:spcBef>
                <a:spcPts val="0"/>
              </a:spcBef>
              <a:spcAft>
                <a:spcPts val="0"/>
              </a:spcAft>
              <a:buSzPts val="1600"/>
              <a:buChar char="●"/>
            </a:pPr>
            <a:r>
              <a:rPr lang="en" sz="1600"/>
              <a:t>6.71 is the average</a:t>
            </a:r>
            <a:endParaRPr sz="1600"/>
          </a:p>
          <a:p>
            <a:pPr indent="-330200" lvl="0" marL="457200" rtl="0" algn="l">
              <a:spcBef>
                <a:spcPts val="0"/>
              </a:spcBef>
              <a:spcAft>
                <a:spcPts val="0"/>
              </a:spcAft>
              <a:buSzPts val="1600"/>
              <a:buChar char="●"/>
            </a:pPr>
            <a:r>
              <a:rPr lang="en" sz="1600"/>
              <a:t>7 is the median</a:t>
            </a:r>
            <a:endParaRPr sz="1600"/>
          </a:p>
        </p:txBody>
      </p:sp>
    </p:spTree>
  </p:cSld>
  <p:clrMapOvr>
    <a:masterClrMapping/>
  </p:clrMapOvr>
</p:sld>
</file>

<file path=ppt/theme/theme1.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