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8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47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</p:sldIdLst>
  <p:sldSz cy="5143500" cx="9144000"/>
  <p:notesSz cx="6858000" cy="9144000"/>
  <p:embeddedFontLst>
    <p:embeddedFont>
      <p:font typeface="Pinyon Script"/>
      <p:regular r:id="rId5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mAuthor clrIdx="0" id="0" initials="" lastIdx="1" name="Ley Williams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54" Type="http://schemas.openxmlformats.org/officeDocument/2006/relationships/font" Target="fonts/PinyonScript-regular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m authorId="0" idx="1" dt="2019-02-12T02:45:00.697">
    <p:pos x="6000" y="0"/>
    <p:text>Pertaining to the page numbers, some of them are one page far and pg 3088 doesn't exist.</p:tex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4cb8f64cdd_1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4cb8f64cdd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4cb8f64cdd_1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4cb8f64cdd_1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4cb8f64cdd_1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4cb8f64cdd_1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4cb8f64cdd_1_3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4cb8f64cdd_1_3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4cb8f64cdd_1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4cb8f64cdd_1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4cb8f64cdd_1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4cb8f64cdd_1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4cb8f64cdd_1_3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4cb8f64cdd_1_3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4cb8f64cdd_1_3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4cb8f64cdd_1_3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4cb8f64cdd_1_1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4cb8f64cdd_1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4cb8f64cdd_1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4cb8f64cdd_1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4cb8f64cdd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4cb8f64cdd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4cb8f64cdd_1_1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4cb8f64cdd_1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4cb8f64cdd_1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4cb8f64cdd_1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4cb8f64cdd_1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4cb8f64cdd_1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4cb8f64cdd_1_1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4cb8f64cdd_1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4cb8f64cdd_1_1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4cb8f64cdd_1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4cb8f64cdd_1_1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4cb8f64cdd_1_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4cb8f64cdd_1_1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4cb8f64cdd_1_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4cb8f64cdd_1_2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4cb8f64cdd_1_2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4cb8f64cdd_1_2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4cb8f64cdd_1_2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4cb8f64cdd_1_2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4cb8f64cdd_1_2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4cb8f64cdd_1_3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4cb8f64cdd_1_3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4cb8f64cdd_1_2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4cb8f64cdd_1_2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4cb8f64cdd_1_2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4cb8f64cdd_1_2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4cb8f64cdd_1_2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4cb8f64cdd_1_2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4cb8f64cdd_1_2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4cb8f64cdd_1_2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4cb8f64cdd_1_2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4cb8f64cdd_1_2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4cb8f64cdd_1_2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4cb8f64cdd_1_2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4cb8f64cdd_1_2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4cb8f64cdd_1_2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4cb8f64cdd_1_2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4cb8f64cdd_1_2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4cb8f64cdd_1_3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4cb8f64cdd_1_3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4cb8f64cdd_1_4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Google Shape;364;g4cb8f64cdd_1_4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4cb8f64cdd_1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4cb8f64cdd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4cb8f64cdd_1_3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2" name="Google Shape;382;g4cb8f64cdd_1_3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4cb8f64cdd_1_3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4cb8f64cdd_1_3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4cb8f64cdd_1_3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4cb8f64cdd_1_3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4cb8f64cdd_1_3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0" name="Google Shape;400;g4cb8f64cdd_1_3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4cb8f64cdd_1_3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Google Shape;406;g4cb8f64cdd_1_3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4cb8f64cdd_1_3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2" name="Google Shape;412;g4cb8f64cdd_1_3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4cb8f64cdd_1_3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8" name="Google Shape;418;g4cb8f64cdd_1_3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4cb8f64cdd_1_3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9" name="Google Shape;429;g4cb8f64cdd_1_3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4cb8f64cdd_1_2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Google Shape;440;g4cb8f64cdd_1_2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4cb8f64cdd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4cb8f64cdd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4cb8f64cdd_1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4cb8f64cdd_1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4cb8f64cdd_1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4cb8f64cdd_1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4cb8f64cdd_1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4cb8f64cdd_1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4cb8f64cdd_1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4cb8f64cdd_1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9.png"/><Relationship Id="rId4" Type="http://schemas.openxmlformats.org/officeDocument/2006/relationships/hyperlink" Target="https://goo.gl/forms/lxoTftr0t5f6Dn3g1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twitter.com/VodkaToOutput/status/1095020535992500226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hyperlink" Target="http://www.youtube.com/watch?v=aXDF4f1FXuI" TargetMode="External"/><Relationship Id="rId6" Type="http://schemas.openxmlformats.org/officeDocument/2006/relationships/image" Target="../media/image19.jpg"/></Relationships>
</file>

<file path=ppt/slides/_rels/slide19.xml.rels><?xml version="1.0" encoding="UTF-8" standalone="yes"?><Relationships xmlns="http://schemas.openxmlformats.org/package/2006/relationships"><Relationship Id="rId20" Type="http://schemas.openxmlformats.org/officeDocument/2006/relationships/image" Target="../media/image38.png"/><Relationship Id="rId22" Type="http://schemas.openxmlformats.org/officeDocument/2006/relationships/image" Target="../media/image44.png"/><Relationship Id="rId21" Type="http://schemas.openxmlformats.org/officeDocument/2006/relationships/image" Target="../media/image43.png"/><Relationship Id="rId24" Type="http://schemas.openxmlformats.org/officeDocument/2006/relationships/image" Target="../media/image37.png"/><Relationship Id="rId23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2.png"/><Relationship Id="rId4" Type="http://schemas.openxmlformats.org/officeDocument/2006/relationships/image" Target="../media/image30.png"/><Relationship Id="rId9" Type="http://schemas.openxmlformats.org/officeDocument/2006/relationships/image" Target="../media/image24.png"/><Relationship Id="rId26" Type="http://schemas.openxmlformats.org/officeDocument/2006/relationships/image" Target="../media/image47.png"/><Relationship Id="rId25" Type="http://schemas.openxmlformats.org/officeDocument/2006/relationships/image" Target="../media/image31.png"/><Relationship Id="rId28" Type="http://schemas.openxmlformats.org/officeDocument/2006/relationships/image" Target="../media/image41.png"/><Relationship Id="rId27" Type="http://schemas.openxmlformats.org/officeDocument/2006/relationships/image" Target="../media/image42.png"/><Relationship Id="rId5" Type="http://schemas.openxmlformats.org/officeDocument/2006/relationships/image" Target="../media/image35.png"/><Relationship Id="rId6" Type="http://schemas.openxmlformats.org/officeDocument/2006/relationships/image" Target="../media/image80.png"/><Relationship Id="rId29" Type="http://schemas.openxmlformats.org/officeDocument/2006/relationships/image" Target="../media/image46.png"/><Relationship Id="rId7" Type="http://schemas.openxmlformats.org/officeDocument/2006/relationships/image" Target="../media/image27.png"/><Relationship Id="rId8" Type="http://schemas.openxmlformats.org/officeDocument/2006/relationships/image" Target="../media/image28.png"/><Relationship Id="rId31" Type="http://schemas.openxmlformats.org/officeDocument/2006/relationships/image" Target="../media/image51.png"/><Relationship Id="rId30" Type="http://schemas.openxmlformats.org/officeDocument/2006/relationships/image" Target="../media/image53.png"/><Relationship Id="rId11" Type="http://schemas.openxmlformats.org/officeDocument/2006/relationships/image" Target="../media/image33.png"/><Relationship Id="rId33" Type="http://schemas.openxmlformats.org/officeDocument/2006/relationships/image" Target="../media/image59.png"/><Relationship Id="rId10" Type="http://schemas.openxmlformats.org/officeDocument/2006/relationships/image" Target="../media/image23.png"/><Relationship Id="rId32" Type="http://schemas.openxmlformats.org/officeDocument/2006/relationships/image" Target="../media/image57.png"/><Relationship Id="rId13" Type="http://schemas.openxmlformats.org/officeDocument/2006/relationships/image" Target="../media/image26.png"/><Relationship Id="rId35" Type="http://schemas.openxmlformats.org/officeDocument/2006/relationships/image" Target="../media/image56.png"/><Relationship Id="rId12" Type="http://schemas.openxmlformats.org/officeDocument/2006/relationships/image" Target="../media/image40.png"/><Relationship Id="rId34" Type="http://schemas.openxmlformats.org/officeDocument/2006/relationships/image" Target="../media/image71.png"/><Relationship Id="rId15" Type="http://schemas.openxmlformats.org/officeDocument/2006/relationships/image" Target="../media/image32.png"/><Relationship Id="rId37" Type="http://schemas.openxmlformats.org/officeDocument/2006/relationships/image" Target="../media/image67.png"/><Relationship Id="rId14" Type="http://schemas.openxmlformats.org/officeDocument/2006/relationships/image" Target="../media/image50.png"/><Relationship Id="rId36" Type="http://schemas.openxmlformats.org/officeDocument/2006/relationships/image" Target="../media/image58.png"/><Relationship Id="rId17" Type="http://schemas.openxmlformats.org/officeDocument/2006/relationships/image" Target="../media/image48.png"/><Relationship Id="rId16" Type="http://schemas.openxmlformats.org/officeDocument/2006/relationships/image" Target="../media/image45.png"/><Relationship Id="rId38" Type="http://schemas.openxmlformats.org/officeDocument/2006/relationships/image" Target="../media/image76.png"/><Relationship Id="rId19" Type="http://schemas.openxmlformats.org/officeDocument/2006/relationships/image" Target="../media/image36.png"/><Relationship Id="rId18" Type="http://schemas.openxmlformats.org/officeDocument/2006/relationships/image" Target="../media/image3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twitter.com/VRlSREZl" TargetMode="External"/><Relationship Id="rId4" Type="http://schemas.openxmlformats.org/officeDocument/2006/relationships/hyperlink" Target="http://loravura2.tumblr.com/" TargetMode="External"/><Relationship Id="rId5" Type="http://schemas.openxmlformats.org/officeDocument/2006/relationships/hyperlink" Target="https://curiouscat.me/loravura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76.png"/><Relationship Id="rId4" Type="http://schemas.openxmlformats.org/officeDocument/2006/relationships/image" Target="../media/image8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0.png"/><Relationship Id="rId4" Type="http://schemas.openxmlformats.org/officeDocument/2006/relationships/image" Target="../media/image49.gif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6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5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1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65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75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86.png"/><Relationship Id="rId4" Type="http://schemas.openxmlformats.org/officeDocument/2006/relationships/image" Target="../media/image8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9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3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72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73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9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68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comments" Target="../comments/comment1.xml"/><Relationship Id="rId4" Type="http://schemas.openxmlformats.org/officeDocument/2006/relationships/image" Target="../media/image62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hyperlink" Target="https://www.homestuck.com/story/8087" TargetMode="External"/><Relationship Id="rId4" Type="http://schemas.openxmlformats.org/officeDocument/2006/relationships/hyperlink" Target="https://www.homestuck.com/story/4109" TargetMode="External"/><Relationship Id="rId9" Type="http://schemas.openxmlformats.org/officeDocument/2006/relationships/hyperlink" Target="https://www.homestuck.com/story/2578" TargetMode="External"/><Relationship Id="rId5" Type="http://schemas.openxmlformats.org/officeDocument/2006/relationships/hyperlink" Target="https://www.homestuck.com/story/1668" TargetMode="External"/><Relationship Id="rId6" Type="http://schemas.openxmlformats.org/officeDocument/2006/relationships/hyperlink" Target="https://www.homestuck.com/story/1940" TargetMode="External"/><Relationship Id="rId7" Type="http://schemas.openxmlformats.org/officeDocument/2006/relationships/hyperlink" Target="https://www.homestuck.com/story/8129" TargetMode="External"/><Relationship Id="rId8" Type="http://schemas.openxmlformats.org/officeDocument/2006/relationships/hyperlink" Target="https://www.homestuck.com/story/6901" TargetMode="External"/><Relationship Id="rId11" Type="http://schemas.openxmlformats.org/officeDocument/2006/relationships/hyperlink" Target="https://www.homestuck.com/story/2927" TargetMode="External"/><Relationship Id="rId10" Type="http://schemas.openxmlformats.org/officeDocument/2006/relationships/hyperlink" Target="https://www.homestuck.com/story/3297" TargetMode="External"/><Relationship Id="rId13" Type="http://schemas.openxmlformats.org/officeDocument/2006/relationships/hyperlink" Target="https://www.homestuck.com/credits/sound" TargetMode="External"/><Relationship Id="rId12" Type="http://schemas.openxmlformats.org/officeDocument/2006/relationships/hyperlink" Target="https://www.homestuck.com/story/7959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hyperlink" Target="https://twitter.com/Dhonerus64/status/1092947785098424320" TargetMode="Externa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70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87.png"/><Relationship Id="rId4" Type="http://schemas.openxmlformats.org/officeDocument/2006/relationships/image" Target="../media/image83.png"/><Relationship Id="rId5" Type="http://schemas.openxmlformats.org/officeDocument/2006/relationships/image" Target="../media/image66.png"/><Relationship Id="rId6" Type="http://schemas.openxmlformats.org/officeDocument/2006/relationships/image" Target="../media/image77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74.png"/><Relationship Id="rId4" Type="http://schemas.openxmlformats.org/officeDocument/2006/relationships/image" Target="../media/image82.png"/><Relationship Id="rId5" Type="http://schemas.openxmlformats.org/officeDocument/2006/relationships/image" Target="../media/image79.png"/><Relationship Id="rId6" Type="http://schemas.openxmlformats.org/officeDocument/2006/relationships/image" Target="../media/image78.png"/><Relationship Id="rId7" Type="http://schemas.openxmlformats.org/officeDocument/2006/relationships/image" Target="../media/image81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25.png"/><Relationship Id="rId5" Type="http://schemas.openxmlformats.org/officeDocument/2006/relationships/image" Target="../media/image14.png"/><Relationship Id="rId6" Type="http://schemas.openxmlformats.org/officeDocument/2006/relationships/image" Target="../media/image22.png"/><Relationship Id="rId7" Type="http://schemas.openxmlformats.org/officeDocument/2006/relationships/image" Target="../media/image4.png"/><Relationship Id="rId8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51913" y="0"/>
            <a:ext cx="939206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>
            <p:ph type="ctrTitle"/>
          </p:nvPr>
        </p:nvSpPr>
        <p:spPr>
          <a:xfrm>
            <a:off x="-151950" y="2808575"/>
            <a:ext cx="4550400" cy="651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rgbClr val="000000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Ultimate Homestuck Survey: Results</a:t>
            </a:r>
            <a:endParaRPr b="1" sz="3400">
              <a:solidFill>
                <a:srgbClr val="000000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-151950" y="4252175"/>
            <a:ext cx="9392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highlight>
                  <a:srgbClr val="F3F3F3"/>
                </a:highlight>
              </a:rPr>
              <a:t>If you haven’t taken the survey yet, DO NOT CONTINUE UNTIL YOU HAVE! </a:t>
            </a:r>
            <a:endParaRPr sz="2000">
              <a:highlight>
                <a:srgbClr val="F3F3F3"/>
              </a:highlight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highlight>
                  <a:srgbClr val="F3F3F3"/>
                </a:highlight>
              </a:rPr>
              <a:t>Link: </a:t>
            </a:r>
            <a:r>
              <a:rPr lang="en" sz="2400" u="sng">
                <a:solidFill>
                  <a:schemeClr val="hlink"/>
                </a:solidFill>
                <a:highlight>
                  <a:srgbClr val="F3F3F3"/>
                </a:highlight>
                <a:hlinkClick r:id="rId4"/>
              </a:rPr>
              <a:t>https://goo.gl/forms/lxoTftr0t5f6Dn3g1</a:t>
            </a:r>
            <a:r>
              <a:rPr lang="en" sz="2400">
                <a:highlight>
                  <a:srgbClr val="F3F3F3"/>
                </a:highlight>
              </a:rPr>
              <a:t> </a:t>
            </a:r>
            <a:endParaRPr sz="2400">
              <a:highlight>
                <a:srgbClr val="F3F3F3"/>
              </a:highlight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-151950" y="3948700"/>
            <a:ext cx="92958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highlight>
                  <a:srgbClr val="FFFFFF"/>
                </a:highlight>
              </a:rPr>
              <a:t>HUGE THANK YOU TO @vodkatooutput on twitter for absolutely stunning bg image. the video that goes with it is linked in a later slide</a:t>
            </a:r>
            <a:endParaRPr sz="1200"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2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22"/>
          <p:cNvSpPr txBox="1"/>
          <p:nvPr/>
        </p:nvSpPr>
        <p:spPr>
          <a:xfrm>
            <a:off x="0" y="4604100"/>
            <a:ext cx="8638800" cy="5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**I can’t find a way to link this to the spreadsheet, unfortunately, so I have to update it manually.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Last updated Jan 7, 2019 @ 9:57 PM EST</a:t>
            </a:r>
            <a:endParaRPr i="1"/>
          </a:p>
        </p:txBody>
      </p:sp>
      <p:pic>
        <p:nvPicPr>
          <p:cNvPr id="125" name="Google Shape;12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4"/>
            <a:ext cx="9144000" cy="46449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/>
              <a:t>Part 2: </a:t>
            </a:r>
            <a:r>
              <a:rPr b="1" lang="en" sz="38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==&gt; we dont have fuckin "arcs" we are just human beings</a:t>
            </a:r>
            <a:endParaRPr b="1" sz="3800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31" name="Google Shape;131;p2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Characters</a:t>
            </a:r>
            <a:endParaRPr sz="22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24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5255" y="0"/>
            <a:ext cx="4908746" cy="3208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4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979639"/>
            <a:ext cx="4908750" cy="3163861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4"/>
          <p:cNvSpPr txBox="1"/>
          <p:nvPr/>
        </p:nvSpPr>
        <p:spPr>
          <a:xfrm>
            <a:off x="5765925" y="1137238"/>
            <a:ext cx="1847400" cy="9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we are, all of us, love roxy lalonde</a:t>
            </a:r>
            <a:endParaRPr b="1" sz="1800"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39" name="Google Shape;139;p24"/>
          <p:cNvSpPr txBox="1"/>
          <p:nvPr/>
        </p:nvSpPr>
        <p:spPr>
          <a:xfrm>
            <a:off x="1564988" y="3210513"/>
            <a:ext cx="1847400" cy="6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favorite beta kid</a:t>
            </a:r>
            <a:endParaRPr b="1" sz="1800"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5"/>
          <p:cNvSpPr txBox="1"/>
          <p:nvPr>
            <p:ph type="ctrTitle"/>
          </p:nvPr>
        </p:nvSpPr>
        <p:spPr>
          <a:xfrm>
            <a:off x="311708" y="8362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EVERYONE PLEASE LOOK AT THIS </a:t>
            </a:r>
            <a:endParaRPr/>
          </a:p>
        </p:txBody>
      </p:sp>
      <p:sp>
        <p:nvSpPr>
          <p:cNvPr id="145" name="Google Shape;145;p2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https://twitter.com/VodkaToOutput/status/1095020535992500226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6"/>
          <p:cNvSpPr txBox="1"/>
          <p:nvPr>
            <p:ph type="ctrTitle"/>
          </p:nvPr>
        </p:nvSpPr>
        <p:spPr>
          <a:xfrm rot="5400000">
            <a:off x="6273000" y="2272650"/>
            <a:ext cx="5143800" cy="598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666666"/>
                </a:solidFill>
              </a:rPr>
              <a:t>i am now aware that theyre not the beta trolls please stop @ing me: the movie</a:t>
            </a:r>
            <a:endParaRPr sz="700">
              <a:solidFill>
                <a:srgbClr val="666666"/>
              </a:solidFill>
            </a:endParaRPr>
          </a:p>
        </p:txBody>
      </p:sp>
      <p:pic>
        <p:nvPicPr>
          <p:cNvPr id="151" name="Google Shape;151;p26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1250" y="0"/>
            <a:ext cx="77152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6"/>
          <p:cNvSpPr txBox="1"/>
          <p:nvPr/>
        </p:nvSpPr>
        <p:spPr>
          <a:xfrm>
            <a:off x="1923775" y="2046750"/>
            <a:ext cx="5170200" cy="10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Favorite </a:t>
            </a:r>
            <a:endParaRPr b="1" sz="3600"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Dancestor</a:t>
            </a:r>
            <a:endParaRPr b="1" sz="3600"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27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0231" y="-1"/>
            <a:ext cx="777796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7"/>
          <p:cNvSpPr txBox="1"/>
          <p:nvPr/>
        </p:nvSpPr>
        <p:spPr>
          <a:xfrm>
            <a:off x="3326463" y="1973700"/>
            <a:ext cx="2485500" cy="11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Favorite Hivebent Troll</a:t>
            </a:r>
            <a:endParaRPr b="1" sz="2400"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8"/>
          <p:cNvSpPr txBox="1"/>
          <p:nvPr/>
        </p:nvSpPr>
        <p:spPr>
          <a:xfrm>
            <a:off x="6152975" y="336500"/>
            <a:ext cx="2451300" cy="23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 SWEAR IF I COULD MAKE THE TEXT BIGGER WITHOUT BREAKING THE GRAPH I WOULD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Courier New"/>
                <a:ea typeface="Courier New"/>
                <a:cs typeface="Courier New"/>
                <a:sym typeface="Courier New"/>
              </a:rPr>
              <a:t>FAVE FRIENDSIM TROLL</a:t>
            </a:r>
            <a:endParaRPr b="1" sz="3000"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64" name="Google Shape;164;p28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58174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9"/>
          <p:cNvSpPr txBox="1"/>
          <p:nvPr/>
        </p:nvSpPr>
        <p:spPr>
          <a:xfrm>
            <a:off x="5828500" y="600875"/>
            <a:ext cx="2751900" cy="27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ourier New"/>
                <a:ea typeface="Courier New"/>
                <a:cs typeface="Courier New"/>
                <a:sym typeface="Courier New"/>
              </a:rPr>
              <a:t>LEAST FAVORITE FRIENDSIM TROLL</a:t>
            </a:r>
            <a:endParaRPr b="1" sz="24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(i intended this question to be ‘least favorite as a person’, if you go after </a:t>
            </a:r>
            <a:r>
              <a:rPr lang="en"/>
              <a:t>friendsim</a:t>
            </a:r>
            <a:r>
              <a:rPr lang="en"/>
              <a:t> writers i will steal your toes because all of them are fantastic)</a:t>
            </a:r>
            <a:endParaRPr/>
          </a:p>
        </p:txBody>
      </p:sp>
      <p:pic>
        <p:nvPicPr>
          <p:cNvPr id="170" name="Google Shape;170;p29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06332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0"/>
          <p:cNvSpPr txBox="1"/>
          <p:nvPr>
            <p:ph type="ctrTitle"/>
          </p:nvPr>
        </p:nvSpPr>
        <p:spPr>
          <a:xfrm>
            <a:off x="0" y="217125"/>
            <a:ext cx="9144000" cy="570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Courier New"/>
                <a:ea typeface="Courier New"/>
                <a:cs typeface="Courier New"/>
                <a:sym typeface="Courier New"/>
              </a:rPr>
              <a:t>The Vriscouse</a:t>
            </a:r>
            <a:r>
              <a:rPr b="1" lang="en" sz="3600">
                <a:latin typeface="Courier New"/>
                <a:ea typeface="Courier New"/>
                <a:cs typeface="Courier New"/>
                <a:sym typeface="Courier New"/>
              </a:rPr>
              <a:t>????????</a:t>
            </a:r>
            <a:endParaRPr b="1" sz="3600"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76" name="Google Shape;176;p30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659544"/>
            <a:ext cx="4584074" cy="3824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30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70900" y="1221400"/>
            <a:ext cx="4751526" cy="293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30"/>
          <p:cNvSpPr txBox="1"/>
          <p:nvPr/>
        </p:nvSpPr>
        <p:spPr>
          <a:xfrm>
            <a:off x="5686350" y="4155475"/>
            <a:ext cx="27687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**note: was added late, has a much smaller sample size than other questions.</a:t>
            </a:r>
            <a:endParaRPr/>
          </a:p>
        </p:txBody>
      </p:sp>
      <p:pic>
        <p:nvPicPr>
          <p:cNvPr descr="who the FUCK paid money for this im having a fuckign STROKE AVCNXNXGFASCGFJFJHGS" id="179" name="Google Shape;179;p30" title="justin mcelroy saying vriska did nothing wrong in taako's voice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51700" y="3482150"/>
            <a:ext cx="1201800" cy="90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30"/>
          <p:cNvSpPr txBox="1"/>
          <p:nvPr/>
        </p:nvSpPr>
        <p:spPr>
          <a:xfrm>
            <a:off x="0" y="4383500"/>
            <a:ext cx="4294500" cy="67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if u missed it: someone paid justin mcelroy $100 to say this on popular podcast my brother my brother and me. according to the latest HS book, hussie unironically agrees.</a:t>
            </a:r>
            <a:endParaRPr sz="12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1"/>
          <p:cNvSpPr txBox="1"/>
          <p:nvPr>
            <p:ph type="ctrTitle"/>
          </p:nvPr>
        </p:nvSpPr>
        <p:spPr>
          <a:xfrm>
            <a:off x="172275" y="558750"/>
            <a:ext cx="8810400" cy="47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to the people with no creativity:</a:t>
            </a:r>
            <a:endParaRPr b="1" sz="180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86" name="Google Shape;186;p31"/>
          <p:cNvSpPr txBox="1"/>
          <p:nvPr>
            <p:ph idx="1" type="subTitle"/>
          </p:nvPr>
        </p:nvSpPr>
        <p:spPr>
          <a:xfrm>
            <a:off x="238425" y="1516887"/>
            <a:ext cx="8810400" cy="7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i present: a list of hot homestuck adults and humorous inanimate objects that you could have said instead</a:t>
            </a:r>
            <a:endParaRPr b="1" sz="180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87" name="Google Shape;187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325" y="977163"/>
            <a:ext cx="1404257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31"/>
          <p:cNvPicPr preferRelativeResize="0"/>
          <p:nvPr/>
        </p:nvPicPr>
        <p:blipFill rotWithShape="1">
          <a:blip r:embed="rId4">
            <a:alphaModFix/>
          </a:blip>
          <a:srcRect b="0" l="0" r="0" t="11119"/>
          <a:stretch/>
        </p:blipFill>
        <p:spPr>
          <a:xfrm>
            <a:off x="4764275" y="1005773"/>
            <a:ext cx="2381250" cy="45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5607" y="2552632"/>
            <a:ext cx="2432700" cy="619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478972" y="1149150"/>
            <a:ext cx="871328" cy="36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759600" y="1022326"/>
            <a:ext cx="1404250" cy="36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63669" y="3395914"/>
            <a:ext cx="1270589" cy="453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555677" y="3903969"/>
            <a:ext cx="454929" cy="3356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31"/>
          <p:cNvPicPr preferRelativeResize="0"/>
          <p:nvPr/>
        </p:nvPicPr>
        <p:blipFill rotWithShape="1">
          <a:blip r:embed="rId10">
            <a:alphaModFix/>
          </a:blip>
          <a:srcRect b="0" l="0" r="17444" t="0"/>
          <a:stretch/>
        </p:blipFill>
        <p:spPr>
          <a:xfrm>
            <a:off x="2155802" y="3404398"/>
            <a:ext cx="1270589" cy="853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3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224906" y="3101522"/>
            <a:ext cx="1485336" cy="5863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3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301033" y="4191174"/>
            <a:ext cx="1270589" cy="458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3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82340" y="4451383"/>
            <a:ext cx="966363" cy="47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31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3929263" y="4758983"/>
            <a:ext cx="2948996" cy="272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31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7325064" y="4520496"/>
            <a:ext cx="1485336" cy="435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31"/>
          <p:cNvPicPr preferRelativeResize="0"/>
          <p:nvPr/>
        </p:nvPicPr>
        <p:blipFill rotWithShape="1">
          <a:blip r:embed="rId16">
            <a:alphaModFix/>
          </a:blip>
          <a:srcRect b="0" l="0" r="0" t="11111"/>
          <a:stretch/>
        </p:blipFill>
        <p:spPr>
          <a:xfrm>
            <a:off x="6803632" y="4518838"/>
            <a:ext cx="516993" cy="3356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31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5978454" y="4081622"/>
            <a:ext cx="1342171" cy="435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31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7710230" y="3613509"/>
            <a:ext cx="1091633" cy="435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31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363669" y="3903968"/>
            <a:ext cx="1003692" cy="272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31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3929253" y="2374475"/>
            <a:ext cx="1861144" cy="487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1"/>
          <p:cNvPicPr preferRelativeResize="0"/>
          <p:nvPr/>
        </p:nvPicPr>
        <p:blipFill rotWithShape="1">
          <a:blip r:embed="rId21">
            <a:alphaModFix/>
          </a:blip>
          <a:srcRect b="12348" l="7535" r="5651" t="20536"/>
          <a:stretch/>
        </p:blipFill>
        <p:spPr>
          <a:xfrm>
            <a:off x="5303571" y="3097690"/>
            <a:ext cx="835791" cy="2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1"/>
          <p:cNvPicPr preferRelativeResize="0"/>
          <p:nvPr/>
        </p:nvPicPr>
        <p:blipFill rotWithShape="1">
          <a:blip r:embed="rId22">
            <a:alphaModFix/>
          </a:blip>
          <a:srcRect b="0" l="0" r="7774" t="6252"/>
          <a:stretch/>
        </p:blipFill>
        <p:spPr>
          <a:xfrm>
            <a:off x="5751236" y="2519900"/>
            <a:ext cx="1003704" cy="529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1"/>
          <p:cNvPicPr preferRelativeResize="0"/>
          <p:nvPr/>
        </p:nvPicPr>
        <p:blipFill rotWithShape="1">
          <a:blip r:embed="rId23">
            <a:alphaModFix/>
          </a:blip>
          <a:srcRect b="-8" l="0" r="0" t="14296"/>
          <a:stretch/>
        </p:blipFill>
        <p:spPr>
          <a:xfrm>
            <a:off x="7337452" y="4153903"/>
            <a:ext cx="1270566" cy="291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31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5928525" y="3696647"/>
            <a:ext cx="1270588" cy="269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31"/>
          <p:cNvPicPr preferRelativeResize="0"/>
          <p:nvPr/>
        </p:nvPicPr>
        <p:blipFill rotWithShape="1">
          <a:blip r:embed="rId25">
            <a:alphaModFix/>
          </a:blip>
          <a:srcRect b="-7" l="0" r="0" t="25430"/>
          <a:stretch/>
        </p:blipFill>
        <p:spPr>
          <a:xfrm>
            <a:off x="6878260" y="2461850"/>
            <a:ext cx="1342171" cy="245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31"/>
          <p:cNvPicPr preferRelativeResize="0"/>
          <p:nvPr/>
        </p:nvPicPr>
        <p:blipFill rotWithShape="1">
          <a:blip r:embed="rId26">
            <a:alphaModFix/>
          </a:blip>
          <a:srcRect b="0" l="0" r="0" t="14288"/>
          <a:stretch/>
        </p:blipFill>
        <p:spPr>
          <a:xfrm>
            <a:off x="2725891" y="3102630"/>
            <a:ext cx="1091632" cy="307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31"/>
          <p:cNvPicPr preferRelativeResize="0"/>
          <p:nvPr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5191047" y="3952396"/>
            <a:ext cx="787407" cy="35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31"/>
          <p:cNvPicPr preferRelativeResize="0"/>
          <p:nvPr/>
        </p:nvPicPr>
        <p:blipFill>
          <a:blip r:embed="rId28">
            <a:alphaModFix/>
          </a:blip>
          <a:stretch>
            <a:fillRect/>
          </a:stretch>
        </p:blipFill>
        <p:spPr>
          <a:xfrm>
            <a:off x="1177286" y="3120571"/>
            <a:ext cx="1211723" cy="4182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31"/>
          <p:cNvPicPr preferRelativeResize="0"/>
          <p:nvPr/>
        </p:nvPicPr>
        <p:blipFill>
          <a:blip r:embed="rId29">
            <a:alphaModFix/>
          </a:blip>
          <a:stretch>
            <a:fillRect/>
          </a:stretch>
        </p:blipFill>
        <p:spPr>
          <a:xfrm>
            <a:off x="3947442" y="3162651"/>
            <a:ext cx="1270589" cy="334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31"/>
          <p:cNvPicPr preferRelativeResize="0"/>
          <p:nvPr/>
        </p:nvPicPr>
        <p:blipFill>
          <a:blip r:embed="rId30">
            <a:alphaModFix/>
          </a:blip>
          <a:stretch>
            <a:fillRect/>
          </a:stretch>
        </p:blipFill>
        <p:spPr>
          <a:xfrm>
            <a:off x="7710242" y="2751485"/>
            <a:ext cx="948468" cy="47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31"/>
          <p:cNvPicPr preferRelativeResize="0"/>
          <p:nvPr/>
        </p:nvPicPr>
        <p:blipFill>
          <a:blip r:embed="rId31">
            <a:alphaModFix/>
          </a:blip>
          <a:stretch>
            <a:fillRect/>
          </a:stretch>
        </p:blipFill>
        <p:spPr>
          <a:xfrm>
            <a:off x="4622145" y="3408069"/>
            <a:ext cx="1306380" cy="487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31"/>
          <p:cNvPicPr preferRelativeResize="0"/>
          <p:nvPr/>
        </p:nvPicPr>
        <p:blipFill>
          <a:blip r:embed="rId32">
            <a:alphaModFix/>
          </a:blip>
          <a:stretch>
            <a:fillRect/>
          </a:stretch>
        </p:blipFill>
        <p:spPr>
          <a:xfrm>
            <a:off x="3772784" y="4294541"/>
            <a:ext cx="349223" cy="272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31"/>
          <p:cNvPicPr preferRelativeResize="0"/>
          <p:nvPr/>
        </p:nvPicPr>
        <p:blipFill>
          <a:blip r:embed="rId33">
            <a:alphaModFix/>
          </a:blip>
          <a:stretch>
            <a:fillRect/>
          </a:stretch>
        </p:blipFill>
        <p:spPr>
          <a:xfrm>
            <a:off x="1367374" y="4294541"/>
            <a:ext cx="2329626" cy="784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1"/>
          <p:cNvPicPr preferRelativeResize="0"/>
          <p:nvPr/>
        </p:nvPicPr>
        <p:blipFill>
          <a:blip r:embed="rId34">
            <a:alphaModFix/>
          </a:blip>
          <a:stretch>
            <a:fillRect/>
          </a:stretch>
        </p:blipFill>
        <p:spPr>
          <a:xfrm>
            <a:off x="382350" y="2304111"/>
            <a:ext cx="2219056" cy="242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1"/>
          <p:cNvPicPr preferRelativeResize="0"/>
          <p:nvPr/>
        </p:nvPicPr>
        <p:blipFill>
          <a:blip r:embed="rId35">
            <a:alphaModFix/>
          </a:blip>
          <a:stretch>
            <a:fillRect/>
          </a:stretch>
        </p:blipFill>
        <p:spPr>
          <a:xfrm>
            <a:off x="3571587" y="3465873"/>
            <a:ext cx="948468" cy="615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31"/>
          <p:cNvPicPr preferRelativeResize="0"/>
          <p:nvPr/>
        </p:nvPicPr>
        <p:blipFill rotWithShape="1">
          <a:blip r:embed="rId36">
            <a:alphaModFix/>
          </a:blip>
          <a:srcRect b="-7" l="0" r="0" t="25430"/>
          <a:stretch/>
        </p:blipFill>
        <p:spPr>
          <a:xfrm>
            <a:off x="1836136" y="4191202"/>
            <a:ext cx="1485336" cy="309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31"/>
          <p:cNvPicPr preferRelativeResize="0"/>
          <p:nvPr/>
        </p:nvPicPr>
        <p:blipFill rotWithShape="1">
          <a:blip r:embed="rId37">
            <a:alphaModFix/>
          </a:blip>
          <a:srcRect b="30381" l="12062" r="15099" t="22310"/>
          <a:stretch/>
        </p:blipFill>
        <p:spPr>
          <a:xfrm>
            <a:off x="3047448" y="2800267"/>
            <a:ext cx="1003705" cy="272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31"/>
          <p:cNvPicPr preferRelativeResize="0"/>
          <p:nvPr/>
        </p:nvPicPr>
        <p:blipFill rotWithShape="1">
          <a:blip r:embed="rId38">
            <a:alphaModFix/>
          </a:blip>
          <a:srcRect b="21026" l="0" r="0" t="23436"/>
          <a:stretch/>
        </p:blipFill>
        <p:spPr>
          <a:xfrm>
            <a:off x="1555675" y="-18075"/>
            <a:ext cx="6457950" cy="67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31"/>
          <p:cNvSpPr txBox="1"/>
          <p:nvPr/>
        </p:nvSpPr>
        <p:spPr>
          <a:xfrm>
            <a:off x="0" y="-61250"/>
            <a:ext cx="2219100" cy="33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a sidenote on:</a:t>
            </a:r>
            <a:endParaRPr b="1" sz="180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/>
        </p:nvSpPr>
        <p:spPr>
          <a:xfrm>
            <a:off x="1269850" y="1026125"/>
            <a:ext cx="6669900" cy="30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PLEASE BE COOL. </a:t>
            </a:r>
            <a:r>
              <a:rPr lang="en" sz="2400"/>
              <a:t>IF YOU ARE GOING TO USE THIS INFORMATION</a:t>
            </a:r>
            <a:r>
              <a:rPr b="1" lang="en" sz="2400"/>
              <a:t>, PLEASE CREDIT ME AS A SOURCE, </a:t>
            </a:r>
            <a:r>
              <a:rPr lang="en" sz="2400"/>
              <a:t>I SPENT A GREAT DEAL OF TIME PUTTING THIS TOGETHER.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find me on: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Twitter:</a:t>
            </a:r>
            <a:r>
              <a:rPr lang="en"/>
              <a:t> @</a:t>
            </a:r>
            <a:r>
              <a:rPr lang="en" u="sng">
                <a:solidFill>
                  <a:schemeClr val="hlink"/>
                </a:solidFill>
                <a:hlinkClick r:id="rId3"/>
              </a:rPr>
              <a:t>VRLSREZL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Reddit</a:t>
            </a:r>
            <a:r>
              <a:rPr lang="en"/>
              <a:t>: /u/thesleepdeprived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Tumblr</a:t>
            </a:r>
            <a:r>
              <a:rPr lang="en"/>
              <a:t>: </a:t>
            </a:r>
            <a:r>
              <a:rPr lang="en" u="sng">
                <a:solidFill>
                  <a:schemeClr val="hlink"/>
                </a:solidFill>
                <a:hlinkClick r:id="rId4"/>
              </a:rPr>
              <a:t>loravura2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Questions, Concerns, Comments: </a:t>
            </a:r>
            <a:r>
              <a:rPr lang="en" u="sng">
                <a:solidFill>
                  <a:schemeClr val="hlink"/>
                </a:solidFill>
                <a:hlinkClick r:id="rId5"/>
              </a:rPr>
              <a:t>https://curiouscat.me/loravura</a:t>
            </a:r>
            <a:r>
              <a:rPr lang="en"/>
              <a:t>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note: graphs should auto-update unless specifically stated otherwise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32"/>
          <p:cNvPicPr preferRelativeResize="0"/>
          <p:nvPr/>
        </p:nvPicPr>
        <p:blipFill rotWithShape="1">
          <a:blip r:embed="rId3">
            <a:alphaModFix/>
          </a:blip>
          <a:srcRect b="21026" l="0" r="0" t="23436"/>
          <a:stretch/>
        </p:blipFill>
        <p:spPr>
          <a:xfrm>
            <a:off x="1781075" y="0"/>
            <a:ext cx="6457950" cy="67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8450" y="694125"/>
            <a:ext cx="2993698" cy="4284949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32"/>
          <p:cNvSpPr txBox="1"/>
          <p:nvPr/>
        </p:nvSpPr>
        <p:spPr>
          <a:xfrm>
            <a:off x="3400950" y="745075"/>
            <a:ext cx="5612100" cy="39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   </a:t>
            </a:r>
            <a:r>
              <a:rPr b="1" lang="en" sz="160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there’s also this bit. if you want to assume that every one of the over 400 people who answered this survey are all absolutely 100% imagining 13-16 year olds when they answered this question… that’s your problem not mine. </a:t>
            </a:r>
            <a:endParaRPr b="1" sz="160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   the question was intended lightheartedly, as a joke, because with how simply the characters are drawn there really isn’t much to find hot.</a:t>
            </a:r>
            <a:endParaRPr b="1" sz="160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   the question was also purposefully made skippable for anyone who wouldn’t want to answer.</a:t>
            </a:r>
            <a:endParaRPr b="1" sz="160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31" name="Google Shape;231;p32"/>
          <p:cNvSpPr txBox="1"/>
          <p:nvPr/>
        </p:nvSpPr>
        <p:spPr>
          <a:xfrm>
            <a:off x="4170075" y="4357300"/>
            <a:ext cx="40017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THAT BEING SAID:</a:t>
            </a:r>
            <a:endParaRPr b="1" sz="240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32" name="Google Shape;232;p32"/>
          <p:cNvSpPr txBox="1"/>
          <p:nvPr/>
        </p:nvSpPr>
        <p:spPr>
          <a:xfrm>
            <a:off x="0" y="17025"/>
            <a:ext cx="2219100" cy="33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a sidenote on:</a:t>
            </a:r>
            <a:endParaRPr b="1" sz="180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p33"/>
          <p:cNvPicPr preferRelativeResize="0"/>
          <p:nvPr/>
        </p:nvPicPr>
        <p:blipFill rotWithShape="1">
          <a:blip r:embed="rId3">
            <a:alphaModFix/>
          </a:blip>
          <a:srcRect b="0" l="8982" r="6033" t="2978"/>
          <a:stretch/>
        </p:blipFill>
        <p:spPr>
          <a:xfrm>
            <a:off x="1533487" y="-30050"/>
            <a:ext cx="6077025" cy="5203599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33"/>
          <p:cNvSpPr txBox="1"/>
          <p:nvPr/>
        </p:nvSpPr>
        <p:spPr>
          <a:xfrm>
            <a:off x="7610525" y="2992400"/>
            <a:ext cx="1533600" cy="2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</a:rPr>
              <a:t>all those extra random nonsense words and last names come from yall not knowing how to read directions. do you understand why i asked for first names only and no extra text now???</a:t>
            </a:r>
            <a:endParaRPr sz="1200">
              <a:solidFill>
                <a:srgbClr val="666666"/>
              </a:solidFill>
            </a:endParaRPr>
          </a:p>
        </p:txBody>
      </p:sp>
      <p:pic>
        <p:nvPicPr>
          <p:cNvPr id="239" name="Google Shape;239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4203106">
            <a:off x="6274457" y="4010850"/>
            <a:ext cx="385937" cy="166253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33"/>
          <p:cNvSpPr txBox="1"/>
          <p:nvPr/>
        </p:nvSpPr>
        <p:spPr>
          <a:xfrm>
            <a:off x="54275" y="787125"/>
            <a:ext cx="1289400" cy="124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Courier New"/>
                <a:ea typeface="Courier New"/>
                <a:cs typeface="Courier New"/>
                <a:sym typeface="Courier New"/>
              </a:rPr>
              <a:t>the hot ones</a:t>
            </a:r>
            <a:endParaRPr b="1" sz="30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170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4"/>
          <p:cNvSpPr txBox="1"/>
          <p:nvPr/>
        </p:nvSpPr>
        <p:spPr>
          <a:xfrm>
            <a:off x="162850" y="325725"/>
            <a:ext cx="3243600" cy="24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Courier New"/>
                <a:ea typeface="Courier New"/>
                <a:cs typeface="Courier New"/>
                <a:sym typeface="Courier New"/>
              </a:rPr>
              <a:t>Favorite Overall Character</a:t>
            </a:r>
            <a:endParaRPr b="1" sz="36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Google Shape;251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5"/>
          <p:cNvSpPr txBox="1"/>
          <p:nvPr>
            <p:ph type="ctrTitle"/>
          </p:nvPr>
        </p:nvSpPr>
        <p:spPr>
          <a:xfrm>
            <a:off x="5623725" y="229200"/>
            <a:ext cx="3444000" cy="136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Courier New"/>
                <a:ea typeface="Courier New"/>
                <a:cs typeface="Courier New"/>
                <a:sym typeface="Courier New"/>
              </a:rPr>
              <a:t>Funniest Characters</a:t>
            </a:r>
            <a:endParaRPr b="1" sz="36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7125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6125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945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36"/>
          <p:cNvSpPr txBox="1"/>
          <p:nvPr/>
        </p:nvSpPr>
        <p:spPr>
          <a:xfrm>
            <a:off x="5930625" y="217125"/>
            <a:ext cx="3515100" cy="17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Most Hated Characters</a:t>
            </a:r>
            <a:endParaRPr b="1" sz="3600"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p37"/>
          <p:cNvPicPr preferRelativeResize="0"/>
          <p:nvPr/>
        </p:nvPicPr>
        <p:blipFill rotWithShape="1">
          <a:blip r:embed="rId3">
            <a:alphaModFix/>
          </a:blip>
          <a:srcRect b="23623" l="0" r="0" t="0"/>
          <a:stretch/>
        </p:blipFill>
        <p:spPr>
          <a:xfrm>
            <a:off x="75343" y="0"/>
            <a:ext cx="897920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37"/>
          <p:cNvSpPr txBox="1"/>
          <p:nvPr>
            <p:ph type="ctrTitle"/>
          </p:nvPr>
        </p:nvSpPr>
        <p:spPr>
          <a:xfrm>
            <a:off x="1090802" y="447850"/>
            <a:ext cx="6962400" cy="70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ourier New"/>
                <a:ea typeface="Courier New"/>
                <a:cs typeface="Courier New"/>
                <a:sym typeface="Courier New"/>
              </a:rPr>
              <a:t>Best Arc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68" name="Google Shape;268;p37"/>
          <p:cNvSpPr txBox="1"/>
          <p:nvPr/>
        </p:nvSpPr>
        <p:spPr>
          <a:xfrm>
            <a:off x="2814450" y="935925"/>
            <a:ext cx="35151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again, remember when i TOLD yall no last names???</a:t>
            </a:r>
            <a:endParaRPr sz="8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38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5" name="Google Shape;275;p38"/>
          <p:cNvPicPr preferRelativeResize="0"/>
          <p:nvPr/>
        </p:nvPicPr>
        <p:blipFill rotWithShape="1">
          <a:blip r:embed="rId3">
            <a:alphaModFix/>
          </a:blip>
          <a:srcRect b="24431" l="0" r="0" t="0"/>
          <a:stretch/>
        </p:blipFill>
        <p:spPr>
          <a:xfrm>
            <a:off x="34215" y="0"/>
            <a:ext cx="9075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38"/>
          <p:cNvSpPr txBox="1"/>
          <p:nvPr/>
        </p:nvSpPr>
        <p:spPr>
          <a:xfrm>
            <a:off x="1362300" y="257850"/>
            <a:ext cx="6419400" cy="14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Most Underrated</a:t>
            </a:r>
            <a:endParaRPr b="1" sz="4800"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9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39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3" name="Google Shape;283;p39"/>
          <p:cNvPicPr preferRelativeResize="0"/>
          <p:nvPr/>
        </p:nvPicPr>
        <p:blipFill rotWithShape="1">
          <a:blip r:embed="rId3">
            <a:alphaModFix/>
          </a:blip>
          <a:srcRect b="24636" l="0" r="0" t="0"/>
          <a:stretch/>
        </p:blipFill>
        <p:spPr>
          <a:xfrm>
            <a:off x="22012" y="0"/>
            <a:ext cx="90999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39"/>
          <p:cNvSpPr txBox="1"/>
          <p:nvPr/>
        </p:nvSpPr>
        <p:spPr>
          <a:xfrm>
            <a:off x="1796700" y="325700"/>
            <a:ext cx="5550600" cy="13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Most Overrated</a:t>
            </a:r>
            <a:endParaRPr b="1" sz="4800"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40"/>
          <p:cNvSpPr txBox="1"/>
          <p:nvPr>
            <p:ph type="ctrTitle"/>
          </p:nvPr>
        </p:nvSpPr>
        <p:spPr>
          <a:xfrm>
            <a:off x="381400" y="-272975"/>
            <a:ext cx="8520600" cy="1662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the only other thing i have to say about the free responses is this:</a:t>
            </a:r>
            <a:endParaRPr sz="3600"/>
          </a:p>
        </p:txBody>
      </p:sp>
      <p:sp>
        <p:nvSpPr>
          <p:cNvPr id="290" name="Google Shape;290;p4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1" name="Google Shape;291;p40"/>
          <p:cNvPicPr preferRelativeResize="0"/>
          <p:nvPr/>
        </p:nvPicPr>
        <p:blipFill rotWithShape="1">
          <a:blip r:embed="rId3">
            <a:alphaModFix/>
          </a:blip>
          <a:srcRect b="0" l="2496" r="0" t="0"/>
          <a:stretch/>
        </p:blipFill>
        <p:spPr>
          <a:xfrm>
            <a:off x="0" y="1461075"/>
            <a:ext cx="4703175" cy="3682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40"/>
          <p:cNvPicPr preferRelativeResize="0"/>
          <p:nvPr/>
        </p:nvPicPr>
        <p:blipFill rotWithShape="1">
          <a:blip r:embed="rId4">
            <a:alphaModFix/>
          </a:blip>
          <a:srcRect b="0" l="2761" r="2027" t="0"/>
          <a:stretch/>
        </p:blipFill>
        <p:spPr>
          <a:xfrm>
            <a:off x="4493475" y="2127100"/>
            <a:ext cx="4650525" cy="3016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1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Part 3: </a:t>
            </a:r>
            <a:r>
              <a:rPr b="1" lang="en" sz="4000">
                <a:latin typeface="Courier New"/>
                <a:ea typeface="Courier New"/>
                <a:cs typeface="Courier New"/>
                <a:sym typeface="Courier New"/>
              </a:rPr>
              <a:t>==&gt; You have a feeling it's going to be a long day.</a:t>
            </a:r>
            <a:endParaRPr b="1" sz="40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98" name="Google Shape;298;p4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“Reading Homestuck” Experience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first of all: </a:t>
            </a:r>
            <a:endParaRPr/>
          </a:p>
        </p:txBody>
      </p:sp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0" y="965825"/>
            <a:ext cx="3429000" cy="142875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5"/>
          <p:cNvSpPr txBox="1"/>
          <p:nvPr/>
        </p:nvSpPr>
        <p:spPr>
          <a:xfrm>
            <a:off x="395825" y="2655875"/>
            <a:ext cx="9144000" cy="22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0">
                <a:latin typeface="Pinyon Script"/>
                <a:ea typeface="Pinyon Script"/>
                <a:cs typeface="Pinyon Script"/>
                <a:sym typeface="Pinyon Script"/>
              </a:rPr>
              <a:t>What The Fuck</a:t>
            </a:r>
            <a:endParaRPr b="1" sz="12000">
              <a:latin typeface="Pinyon Script"/>
              <a:ea typeface="Pinyon Script"/>
              <a:cs typeface="Pinyon Script"/>
              <a:sym typeface="Pinyon Scrip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42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0333" y="1112850"/>
            <a:ext cx="7363328" cy="4030650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42"/>
          <p:cNvSpPr txBox="1"/>
          <p:nvPr/>
        </p:nvSpPr>
        <p:spPr>
          <a:xfrm>
            <a:off x="1112850" y="27150"/>
            <a:ext cx="6758400" cy="10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Courier New"/>
                <a:ea typeface="Courier New"/>
                <a:cs typeface="Courier New"/>
                <a:sym typeface="Courier New"/>
              </a:rPr>
              <a:t>Year That People Started Reading</a:t>
            </a:r>
            <a:endParaRPr b="1" sz="30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Google Shape;309;p43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54900"/>
            <a:ext cx="9079150" cy="4169675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43"/>
          <p:cNvSpPr/>
          <p:nvPr/>
        </p:nvSpPr>
        <p:spPr>
          <a:xfrm rot="-8097493">
            <a:off x="1497308" y="3337038"/>
            <a:ext cx="290833" cy="1153574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p43"/>
          <p:cNvSpPr txBox="1"/>
          <p:nvPr/>
        </p:nvSpPr>
        <p:spPr>
          <a:xfrm>
            <a:off x="380000" y="4329225"/>
            <a:ext cx="1506300" cy="5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Braver than the US Marines</a:t>
            </a:r>
            <a:endParaRPr/>
          </a:p>
        </p:txBody>
      </p:sp>
      <p:sp>
        <p:nvSpPr>
          <p:cNvPr id="312" name="Google Shape;312;p43"/>
          <p:cNvSpPr txBox="1"/>
          <p:nvPr/>
        </p:nvSpPr>
        <p:spPr>
          <a:xfrm>
            <a:off x="7494450" y="4329225"/>
            <a:ext cx="1506300" cy="5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Also b</a:t>
            </a:r>
            <a:r>
              <a:rPr lang="en"/>
              <a:t>raver than the US Marines</a:t>
            </a:r>
            <a:endParaRPr/>
          </a:p>
        </p:txBody>
      </p:sp>
      <p:sp>
        <p:nvSpPr>
          <p:cNvPr id="313" name="Google Shape;313;p43"/>
          <p:cNvSpPr/>
          <p:nvPr/>
        </p:nvSpPr>
        <p:spPr>
          <a:xfrm flipH="1" rot="10796456">
            <a:off x="7997200" y="3641124"/>
            <a:ext cx="291000" cy="7833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43"/>
          <p:cNvSpPr txBox="1"/>
          <p:nvPr/>
        </p:nvSpPr>
        <p:spPr>
          <a:xfrm>
            <a:off x="8118325" y="3315450"/>
            <a:ext cx="704100" cy="4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+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Google Shape;319;p44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5438" y="0"/>
            <a:ext cx="831313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4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this is the part you should appreciate most, as it cost me 3 hours and several worrying near-crashes of google chrome</a:t>
            </a:r>
            <a:endParaRPr sz="36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46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p46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p46"/>
          <p:cNvSpPr txBox="1"/>
          <p:nvPr/>
        </p:nvSpPr>
        <p:spPr>
          <a:xfrm>
            <a:off x="0" y="67850"/>
            <a:ext cx="9144000" cy="38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PART 1: blue is important pages, red is funny, yellow is best flashes, green is best music. page numbers run across the bottom</a:t>
            </a:r>
            <a:endParaRPr sz="1200"/>
          </a:p>
        </p:txBody>
      </p:sp>
      <p:pic>
        <p:nvPicPr>
          <p:cNvPr id="332" name="Google Shape;332;p46" title="Chart"/>
          <p:cNvPicPr preferRelativeResize="0"/>
          <p:nvPr/>
        </p:nvPicPr>
        <p:blipFill rotWithShape="1">
          <a:blip r:embed="rId3">
            <a:alphaModFix/>
          </a:blip>
          <a:srcRect b="3662" l="2188" r="45949" t="8518"/>
          <a:stretch/>
        </p:blipFill>
        <p:spPr>
          <a:xfrm>
            <a:off x="57613" y="447950"/>
            <a:ext cx="9028786" cy="4695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47"/>
          <p:cNvSpPr txBox="1"/>
          <p:nvPr/>
        </p:nvSpPr>
        <p:spPr>
          <a:xfrm>
            <a:off x="0" y="67850"/>
            <a:ext cx="9144000" cy="38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PART 2: blue is important pages, red is funny, yellow is best flashes, green is best music. page numbers run across the bottom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8" name="Google Shape;338;p47" title="Chart"/>
          <p:cNvPicPr preferRelativeResize="0"/>
          <p:nvPr/>
        </p:nvPicPr>
        <p:blipFill rotWithShape="1">
          <a:blip r:embed="rId3">
            <a:alphaModFix/>
          </a:blip>
          <a:srcRect b="4550" l="50248" r="0" t="12102"/>
          <a:stretch/>
        </p:blipFill>
        <p:spPr>
          <a:xfrm>
            <a:off x="0" y="497241"/>
            <a:ext cx="9144000" cy="47046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48"/>
          <p:cNvSpPr txBox="1"/>
          <p:nvPr>
            <p:ph type="ctrTitle"/>
          </p:nvPr>
        </p:nvSpPr>
        <p:spPr>
          <a:xfrm>
            <a:off x="1706476" y="420100"/>
            <a:ext cx="7065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Top 25 Funniest Pages</a:t>
            </a:r>
            <a:endParaRPr/>
          </a:p>
        </p:txBody>
      </p:sp>
      <p:sp>
        <p:nvSpPr>
          <p:cNvPr id="344" name="Google Shape;344;p48"/>
          <p:cNvSpPr txBox="1"/>
          <p:nvPr/>
        </p:nvSpPr>
        <p:spPr>
          <a:xfrm>
            <a:off x="0" y="0"/>
            <a:ext cx="1081500" cy="85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4718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2772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1099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2790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204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2628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4965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174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1528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522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2629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5402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7502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1258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4714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4709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3937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7487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4713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4877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1931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2825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3972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4373</a:t>
            </a:r>
            <a:endParaRPr sz="1150"/>
          </a:p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5936</a:t>
            </a:r>
            <a:endParaRPr sz="1150"/>
          </a:p>
        </p:txBody>
      </p:sp>
      <p:sp>
        <p:nvSpPr>
          <p:cNvPr id="345" name="Google Shape;345;p48"/>
          <p:cNvSpPr txBox="1"/>
          <p:nvPr/>
        </p:nvSpPr>
        <p:spPr>
          <a:xfrm>
            <a:off x="3509125" y="2999300"/>
            <a:ext cx="2788200" cy="5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when i get bored, i’ll come back and make all of these hyperlinks. for now, you’re on your own i have homework and shit to do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49"/>
          <p:cNvSpPr txBox="1"/>
          <p:nvPr>
            <p:ph type="ctrTitle"/>
          </p:nvPr>
        </p:nvSpPr>
        <p:spPr>
          <a:xfrm>
            <a:off x="1850702" y="744575"/>
            <a:ext cx="6981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Top 25 Most Meaningful Pages</a:t>
            </a:r>
            <a:endParaRPr/>
          </a:p>
        </p:txBody>
      </p:sp>
      <p:sp>
        <p:nvSpPr>
          <p:cNvPr id="351" name="Google Shape;351;p49"/>
          <p:cNvSpPr txBox="1"/>
          <p:nvPr/>
        </p:nvSpPr>
        <p:spPr>
          <a:xfrm>
            <a:off x="0" y="0"/>
            <a:ext cx="1189800" cy="236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6053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7922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7917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7939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7487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7959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5642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7749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7748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7619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7918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3466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7611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5638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5790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5826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7734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7785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6054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7620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2391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3896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7673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/>
              <a:t>7694</a:t>
            </a:r>
            <a:endParaRPr sz="1150"/>
          </a:p>
          <a:p>
            <a:pPr indent="-301625" lvl="0" marL="45720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50"/>
              <a:buAutoNum type="arabicPeriod"/>
            </a:pPr>
            <a:r>
              <a:rPr lang="en" sz="1150">
                <a:solidFill>
                  <a:schemeClr val="dk1"/>
                </a:solidFill>
              </a:rPr>
              <a:t>2343</a:t>
            </a:r>
            <a:endParaRPr sz="1150"/>
          </a:p>
        </p:txBody>
      </p:sp>
      <p:sp>
        <p:nvSpPr>
          <p:cNvPr id="352" name="Google Shape;352;p49"/>
          <p:cNvSpPr txBox="1"/>
          <p:nvPr/>
        </p:nvSpPr>
        <p:spPr>
          <a:xfrm>
            <a:off x="2884200" y="3347825"/>
            <a:ext cx="4170000" cy="13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again hyperlinks will be…. later. its 1am but i promised i’d post this tonight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8" name="Google Shape;358;p50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2807154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50"/>
          <p:cNvSpPr txBox="1"/>
          <p:nvPr>
            <p:ph idx="1" type="subTitle"/>
          </p:nvPr>
        </p:nvSpPr>
        <p:spPr>
          <a:xfrm>
            <a:off x="311700" y="2640950"/>
            <a:ext cx="8520600" cy="55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Best Flashes</a:t>
            </a:r>
            <a:endParaRPr/>
          </a:p>
        </p:txBody>
      </p:sp>
      <p:sp>
        <p:nvSpPr>
          <p:cNvPr id="360" name="Google Shape;360;p50"/>
          <p:cNvSpPr txBox="1"/>
          <p:nvPr/>
        </p:nvSpPr>
        <p:spPr>
          <a:xfrm>
            <a:off x="614750" y="2860175"/>
            <a:ext cx="2007000" cy="18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b="1" lang="en" sz="1200"/>
              <a:t>4110</a:t>
            </a:r>
            <a:endParaRPr b="1" sz="1200"/>
          </a:p>
          <a:p>
            <a:pPr indent="-3048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b="1" lang="en" sz="1200"/>
              <a:t>8088</a:t>
            </a:r>
            <a:endParaRPr b="1" sz="1200"/>
          </a:p>
          <a:p>
            <a:pPr indent="-3048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b="1" lang="en" sz="1200"/>
              <a:t>7960</a:t>
            </a:r>
            <a:endParaRPr b="1" sz="1200"/>
          </a:p>
          <a:p>
            <a:pPr indent="-3048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b="1" lang="en" sz="1200"/>
              <a:t>2579</a:t>
            </a:r>
            <a:endParaRPr b="1" sz="1200"/>
          </a:p>
          <a:p>
            <a:pPr indent="-3048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b="1" lang="en" sz="1200"/>
              <a:t>6902</a:t>
            </a:r>
            <a:endParaRPr b="1" sz="1200"/>
          </a:p>
          <a:p>
            <a:pPr indent="-3048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b="1" lang="en" sz="1200"/>
              <a:t>1941</a:t>
            </a:r>
            <a:endParaRPr b="1" sz="1200"/>
          </a:p>
          <a:p>
            <a:pPr indent="-3048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b="1" lang="en" sz="1200"/>
              <a:t>3088</a:t>
            </a:r>
            <a:endParaRPr b="1" sz="1200"/>
          </a:p>
          <a:p>
            <a:pPr indent="-3048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b="1" lang="en" sz="1200"/>
              <a:t>7450</a:t>
            </a:r>
            <a:endParaRPr b="1" sz="1200"/>
          </a:p>
          <a:p>
            <a:pPr indent="-3048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b="1" lang="en" sz="1200"/>
              <a:t>2928</a:t>
            </a:r>
            <a:endParaRPr b="1" sz="1200"/>
          </a:p>
          <a:p>
            <a:pPr indent="-3048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b="1" lang="en" sz="1200"/>
              <a:t>1669</a:t>
            </a:r>
            <a:endParaRPr b="1" sz="1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361" name="Google Shape;361;p50"/>
          <p:cNvSpPr txBox="1"/>
          <p:nvPr/>
        </p:nvSpPr>
        <p:spPr>
          <a:xfrm>
            <a:off x="6659475" y="2860175"/>
            <a:ext cx="1956000" cy="21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Cascade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5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Best Music Pages</a:t>
            </a:r>
            <a:endParaRPr/>
          </a:p>
        </p:txBody>
      </p:sp>
      <p:sp>
        <p:nvSpPr>
          <p:cNvPr id="367" name="Google Shape;367;p51"/>
          <p:cNvSpPr txBox="1"/>
          <p:nvPr>
            <p:ph idx="1" type="body"/>
          </p:nvPr>
        </p:nvSpPr>
        <p:spPr>
          <a:xfrm>
            <a:off x="311700" y="1152475"/>
            <a:ext cx="1493700" cy="315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rabicPeriod"/>
            </a:pPr>
            <a:r>
              <a:rPr b="1" lang="en" sz="1200" u="sng">
                <a:solidFill>
                  <a:schemeClr val="hlink"/>
                </a:solidFill>
                <a:hlinkClick r:id="rId3"/>
              </a:rPr>
              <a:t>8087</a:t>
            </a:r>
            <a:endParaRPr b="1" sz="1200">
              <a:solidFill>
                <a:srgbClr val="000000"/>
              </a:solidFill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rabicPeriod"/>
            </a:pPr>
            <a:r>
              <a:rPr b="1" lang="en" sz="1200" u="sng">
                <a:solidFill>
                  <a:schemeClr val="hlink"/>
                </a:solidFill>
                <a:hlinkClick r:id="rId4"/>
              </a:rPr>
              <a:t>4109</a:t>
            </a:r>
            <a:endParaRPr b="1" sz="1200">
              <a:solidFill>
                <a:srgbClr val="000000"/>
              </a:solidFill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rabicPeriod"/>
            </a:pPr>
            <a:r>
              <a:rPr b="1" lang="en" sz="1200" u="sng">
                <a:solidFill>
                  <a:schemeClr val="hlink"/>
                </a:solidFill>
                <a:hlinkClick r:id="rId5"/>
              </a:rPr>
              <a:t>1668</a:t>
            </a:r>
            <a:endParaRPr b="1" sz="1200">
              <a:solidFill>
                <a:srgbClr val="000000"/>
              </a:solidFill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rabicPeriod"/>
            </a:pPr>
            <a:r>
              <a:rPr b="1" lang="en" sz="1200" u="sng">
                <a:solidFill>
                  <a:schemeClr val="hlink"/>
                </a:solidFill>
                <a:hlinkClick r:id="rId6"/>
              </a:rPr>
              <a:t>1940</a:t>
            </a:r>
            <a:endParaRPr b="1" sz="1200">
              <a:solidFill>
                <a:srgbClr val="000000"/>
              </a:solidFill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rabicPeriod"/>
            </a:pPr>
            <a:r>
              <a:rPr b="1" lang="en" sz="1200" u="sng">
                <a:solidFill>
                  <a:schemeClr val="hlink"/>
                </a:solidFill>
                <a:hlinkClick r:id="rId7"/>
              </a:rPr>
              <a:t>8129</a:t>
            </a:r>
            <a:endParaRPr b="1" sz="1200">
              <a:solidFill>
                <a:srgbClr val="000000"/>
              </a:solidFill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rabicPeriod"/>
            </a:pPr>
            <a:r>
              <a:rPr b="1" lang="en" sz="1200" u="sng">
                <a:solidFill>
                  <a:schemeClr val="hlink"/>
                </a:solidFill>
                <a:hlinkClick r:id="rId8"/>
              </a:rPr>
              <a:t>6901</a:t>
            </a:r>
            <a:endParaRPr b="1" sz="1200">
              <a:solidFill>
                <a:srgbClr val="000000"/>
              </a:solidFill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rabicPeriod"/>
            </a:pPr>
            <a:r>
              <a:rPr b="1" lang="en" sz="1200" u="sng">
                <a:solidFill>
                  <a:schemeClr val="hlink"/>
                </a:solidFill>
                <a:hlinkClick r:id="rId9"/>
              </a:rPr>
              <a:t>2578</a:t>
            </a:r>
            <a:endParaRPr b="1" sz="1200">
              <a:solidFill>
                <a:srgbClr val="000000"/>
              </a:solidFill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rabicPeriod"/>
            </a:pPr>
            <a:r>
              <a:rPr b="1" lang="en" sz="1200" u="sng">
                <a:solidFill>
                  <a:schemeClr val="hlink"/>
                </a:solidFill>
                <a:hlinkClick r:id="rId10"/>
              </a:rPr>
              <a:t>3297</a:t>
            </a:r>
            <a:endParaRPr b="1" sz="1200">
              <a:solidFill>
                <a:srgbClr val="000000"/>
              </a:solidFill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rabicPeriod"/>
            </a:pPr>
            <a:r>
              <a:rPr b="1" lang="en" sz="1200" u="sng">
                <a:solidFill>
                  <a:schemeClr val="hlink"/>
                </a:solidFill>
                <a:hlinkClick r:id="rId11"/>
              </a:rPr>
              <a:t>2927</a:t>
            </a:r>
            <a:endParaRPr b="1" sz="1200">
              <a:solidFill>
                <a:srgbClr val="000000"/>
              </a:solidFill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AutoNum type="arabicPeriod"/>
            </a:pPr>
            <a:r>
              <a:rPr b="1" lang="en" sz="1200" u="sng">
                <a:solidFill>
                  <a:schemeClr val="hlink"/>
                </a:solidFill>
                <a:hlinkClick r:id="rId12"/>
              </a:rPr>
              <a:t>7959</a:t>
            </a:r>
            <a:endParaRPr b="1" sz="1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 sz="1200">
              <a:solidFill>
                <a:srgbClr val="000000"/>
              </a:solidFill>
            </a:endParaRPr>
          </a:p>
        </p:txBody>
      </p:sp>
      <p:sp>
        <p:nvSpPr>
          <p:cNvPr id="368" name="Google Shape;368;p51"/>
          <p:cNvSpPr txBox="1"/>
          <p:nvPr/>
        </p:nvSpPr>
        <p:spPr>
          <a:xfrm>
            <a:off x="1419250" y="1152475"/>
            <a:ext cx="2145900" cy="31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➔"/>
            </a:pPr>
            <a:r>
              <a:rPr b="1" lang="en" sz="1200"/>
              <a:t>Collide</a:t>
            </a:r>
            <a:endParaRPr b="1" sz="1200"/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➔"/>
            </a:pPr>
            <a:r>
              <a:rPr b="1" lang="en" sz="1200"/>
              <a:t>Cascade</a:t>
            </a:r>
            <a:endParaRPr b="1" sz="1200"/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➔"/>
            </a:pPr>
            <a:r>
              <a:rPr b="1" lang="en" sz="1200"/>
              <a:t>Jack: Ascend</a:t>
            </a:r>
            <a:endParaRPr b="1" sz="1200"/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➔"/>
            </a:pPr>
            <a:r>
              <a:rPr b="1" lang="en" sz="1200"/>
              <a:t>Descend</a:t>
            </a:r>
            <a:endParaRPr b="1" sz="1200"/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➔"/>
            </a:pPr>
            <a:r>
              <a:rPr b="1" lang="en" sz="1200"/>
              <a:t>[Credits]</a:t>
            </a:r>
            <a:endParaRPr b="1" sz="1200"/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➔"/>
            </a:pPr>
            <a:r>
              <a:rPr b="1" lang="en" sz="1200"/>
              <a:t>GAME OVER</a:t>
            </a:r>
            <a:endParaRPr b="1" sz="1200"/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➔"/>
            </a:pPr>
            <a:r>
              <a:rPr b="1" lang="en" sz="1200"/>
              <a:t>Make her pay.</a:t>
            </a:r>
            <a:endParaRPr b="1" sz="1200"/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➔"/>
            </a:pPr>
            <a:r>
              <a:rPr b="1" lang="en" sz="1200"/>
              <a:t>Wake</a:t>
            </a:r>
            <a:endParaRPr b="1" sz="1200"/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➔"/>
            </a:pPr>
            <a:r>
              <a:rPr b="1" lang="en" sz="1200"/>
              <a:t>Jade: Enter</a:t>
            </a:r>
            <a:endParaRPr b="1" sz="1200"/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➔"/>
            </a:pPr>
            <a:r>
              <a:rPr b="1" lang="en" sz="1200"/>
              <a:t>Terezi: Remem8er</a:t>
            </a:r>
            <a:endParaRPr b="1" sz="1200"/>
          </a:p>
        </p:txBody>
      </p:sp>
      <p:sp>
        <p:nvSpPr>
          <p:cNvPr id="369" name="Google Shape;369;p51"/>
          <p:cNvSpPr txBox="1"/>
          <p:nvPr/>
        </p:nvSpPr>
        <p:spPr>
          <a:xfrm>
            <a:off x="7221400" y="4096075"/>
            <a:ext cx="1294500" cy="5727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10.</a:t>
            </a:r>
            <a:endParaRPr b="1" sz="1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"Do You Remem8er Me"</a:t>
            </a:r>
            <a:endParaRPr sz="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By Malcolm Brown</a:t>
            </a:r>
            <a:endParaRPr sz="800"/>
          </a:p>
        </p:txBody>
      </p:sp>
      <p:sp>
        <p:nvSpPr>
          <p:cNvPr id="370" name="Google Shape;370;p51"/>
          <p:cNvSpPr txBox="1"/>
          <p:nvPr/>
        </p:nvSpPr>
        <p:spPr>
          <a:xfrm>
            <a:off x="3565150" y="410975"/>
            <a:ext cx="1714500" cy="6408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</a:rPr>
              <a:t>1. </a:t>
            </a:r>
            <a:endParaRPr b="1"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"Collide"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By Seth Peelle, Toby Fox, Malcolm Brown, Joren De Bruin</a:t>
            </a:r>
            <a:endParaRPr/>
          </a:p>
        </p:txBody>
      </p:sp>
      <p:sp>
        <p:nvSpPr>
          <p:cNvPr id="371" name="Google Shape;371;p51"/>
          <p:cNvSpPr txBox="1"/>
          <p:nvPr/>
        </p:nvSpPr>
        <p:spPr>
          <a:xfrm>
            <a:off x="5563550" y="597000"/>
            <a:ext cx="3417600" cy="13056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</a:rPr>
              <a:t>2. </a:t>
            </a:r>
            <a:br>
              <a:rPr lang="en" sz="800">
                <a:solidFill>
                  <a:schemeClr val="dk1"/>
                </a:solidFill>
              </a:rPr>
            </a:br>
            <a:r>
              <a:rPr lang="en" sz="800">
                <a:solidFill>
                  <a:schemeClr val="dk1"/>
                </a:solidFill>
              </a:rPr>
              <a:t>“Cascade”: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Part 1 - 'Cascade' by Joren "Tensei" de Bruin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Part 2 - 'Flare' by Clark "Plazmataz" Powell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Part 3 - 'Savior of the Dreaming Dead' by Malcolm Brown, Doctor by George Buzinkai, Penumbra Phantasm by Toby "Radiation" Fox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Part 4 - 'Black Rose / Green Sun' by Malcolm Brown, solo piano + violin + guitar parts written and added by Toby "Radiation" Fox, feat. Joren "Tensei" de Bruin on electric guitar and Kelly Sadwin on Violin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p51"/>
          <p:cNvSpPr txBox="1"/>
          <p:nvPr/>
        </p:nvSpPr>
        <p:spPr>
          <a:xfrm>
            <a:off x="3775150" y="1386513"/>
            <a:ext cx="1294500" cy="5727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</a:rPr>
              <a:t>3.</a:t>
            </a:r>
            <a:endParaRPr b="1"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 "Black"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By Toby Radiation Fox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p51"/>
          <p:cNvSpPr txBox="1"/>
          <p:nvPr/>
        </p:nvSpPr>
        <p:spPr>
          <a:xfrm>
            <a:off x="4166925" y="2293938"/>
            <a:ext cx="1294500" cy="5727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4.</a:t>
            </a:r>
            <a:endParaRPr b="1"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/>
              <a:t>"Descend"</a:t>
            </a:r>
            <a:endParaRPr sz="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By Toby Radiation Fox</a:t>
            </a:r>
            <a:endParaRPr/>
          </a:p>
        </p:txBody>
      </p:sp>
      <p:sp>
        <p:nvSpPr>
          <p:cNvPr id="374" name="Google Shape;374;p51"/>
          <p:cNvSpPr txBox="1"/>
          <p:nvPr/>
        </p:nvSpPr>
        <p:spPr>
          <a:xfrm>
            <a:off x="5728213" y="2161325"/>
            <a:ext cx="1873500" cy="5727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</a:rPr>
              <a:t>5. </a:t>
            </a:r>
            <a:endParaRPr b="1"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[Credits]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‘Ascend’ by Joren “Tensei” de Bruin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51"/>
          <p:cNvSpPr txBox="1"/>
          <p:nvPr/>
        </p:nvSpPr>
        <p:spPr>
          <a:xfrm>
            <a:off x="7868500" y="2084400"/>
            <a:ext cx="1112700" cy="5727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6.</a:t>
            </a:r>
            <a:endParaRPr b="1"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"Carne Vale"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By Malcolm Brown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p51"/>
          <p:cNvSpPr txBox="1"/>
          <p:nvPr/>
        </p:nvSpPr>
        <p:spPr>
          <a:xfrm>
            <a:off x="4530025" y="3065625"/>
            <a:ext cx="2191500" cy="8289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</a:rPr>
              <a:t>7.</a:t>
            </a:r>
            <a:endParaRPr b="1"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"Crystamanthequins"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"Crystalanthemums" by Alexander Rosetti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"Mannequin" by Perry Sullivan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Arranged by Erik "Jit" Scheele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51"/>
          <p:cNvSpPr txBox="1"/>
          <p:nvPr/>
        </p:nvSpPr>
        <p:spPr>
          <a:xfrm>
            <a:off x="7141850" y="2992750"/>
            <a:ext cx="1839300" cy="6927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</a:rPr>
              <a:t>8.</a:t>
            </a:r>
            <a:endParaRPr b="1"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"MeGaLoVania"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By Toby Radiation Fox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Guitar by Joren "Tensei" de Bruin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p51"/>
          <p:cNvSpPr txBox="1"/>
          <p:nvPr/>
        </p:nvSpPr>
        <p:spPr>
          <a:xfrm>
            <a:off x="5279650" y="4142875"/>
            <a:ext cx="1294500" cy="5727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9.</a:t>
            </a:r>
            <a:endParaRPr b="1"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 "Umbral Ultimatum"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By Toby Radiation Fox</a:t>
            </a:r>
            <a:endParaRPr/>
          </a:p>
        </p:txBody>
      </p:sp>
      <p:sp>
        <p:nvSpPr>
          <p:cNvPr id="379" name="Google Shape;379;p51"/>
          <p:cNvSpPr txBox="1"/>
          <p:nvPr/>
        </p:nvSpPr>
        <p:spPr>
          <a:xfrm>
            <a:off x="0" y="4775600"/>
            <a:ext cx="8379600" cy="3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Full music credits @ </a:t>
            </a:r>
            <a:r>
              <a:rPr lang="en" u="sng">
                <a:solidFill>
                  <a:schemeClr val="hlink"/>
                </a:solidFill>
                <a:hlinkClick r:id="rId13"/>
              </a:rPr>
              <a:t>https://www.homestuck.com/credits/sound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ctrTitle"/>
          </p:nvPr>
        </p:nvSpPr>
        <p:spPr>
          <a:xfrm>
            <a:off x="186075" y="744575"/>
            <a:ext cx="87720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1: </a:t>
            </a:r>
            <a:r>
              <a:rPr b="1" lang="en">
                <a:latin typeface="Courier New"/>
                <a:ea typeface="Courier New"/>
                <a:cs typeface="Courier New"/>
                <a:sym typeface="Courier New"/>
              </a:rPr>
              <a:t>==&gt; Who are you?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75" name="Google Shape;75;p16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Demographics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5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</a:t>
            </a:r>
            <a:endParaRPr/>
          </a:p>
        </p:txBody>
      </p:sp>
      <p:sp>
        <p:nvSpPr>
          <p:cNvPr id="385" name="Google Shape;385;p5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some of this is legit, some of it’s fun jokes. please don’t take me 100% seriously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5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who are these ””homestucks””?</a:t>
            </a:r>
            <a:endParaRPr/>
          </a:p>
        </p:txBody>
      </p:sp>
      <p:sp>
        <p:nvSpPr>
          <p:cNvPr id="391" name="Google Shape;391;p53"/>
          <p:cNvSpPr txBox="1"/>
          <p:nvPr>
            <p:ph idx="1" type="body"/>
          </p:nvPr>
        </p:nvSpPr>
        <p:spPr>
          <a:xfrm>
            <a:off x="311700" y="1017725"/>
            <a:ext cx="8520600" cy="393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almost perfectly even distribution of men, women, and nonbinary people! NB are a *very* slight majority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this survey reached the most people on tumblr- nearly 50% of responses are from folks who found a link there.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homestucks are usually aged 18-25 followed by 14-17, with relatively few outside of this range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derse oppresses prospit in terms of dreamer ratio- what else is new?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the highest points for new readers are in 2016?? followed by 2012, 2013, and 2017 which at the moment are quite close. so, the homestuck renaissance is real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the current average number of readthroughs is 1.69, which…. NICE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classpecting + ext zodiac</a:t>
            </a:r>
            <a:endParaRPr/>
          </a:p>
        </p:txBody>
      </p:sp>
      <p:sp>
        <p:nvSpPr>
          <p:cNvPr id="397" name="Google Shape;397;p54"/>
          <p:cNvSpPr txBox="1"/>
          <p:nvPr>
            <p:ph idx="1" type="body"/>
          </p:nvPr>
        </p:nvSpPr>
        <p:spPr>
          <a:xfrm>
            <a:off x="311700" y="1017725"/>
            <a:ext cx="8520600" cy="394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most common aspect is heart followed by light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most common class is knight followed by mage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the most common classpect is knight of light (with 12, at last update), followed by mage of mind (10) (OP is a seer of space if that interests you)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the distribution of colors chosen for the extended zodiac was pretty even? compared to aspect, for example. olive was the least, with 5.7%, and teal was the highest by TWO RESPONSES at 8.8%.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144 people either did not take the quiz or didnt remember the color they chose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people generally agreed with the quiz- with 10 being the best, on a scale of 1-10, people said the results were 7.4 on average. most common answer was 8.</a:t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characters in general</a:t>
            </a:r>
            <a:endParaRPr/>
          </a:p>
        </p:txBody>
      </p:sp>
      <p:sp>
        <p:nvSpPr>
          <p:cNvPr id="403" name="Google Shape;403;p5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derse is yet again oppressing prospit. in the beta kids poll, jade and john got only 38.2% of the vote, while poor jake and jane got 14%!!!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 u="sng">
                <a:solidFill>
                  <a:schemeClr val="hlink"/>
                </a:solidFill>
                <a:hlinkClick r:id="rId3"/>
              </a:rPr>
              <a:t>roxy is the mx. pac man eating the alpha kids graph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we are, all of us, love roxy lalonde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vriska appears heavily in 5/7 word clouds. if she had it her way it’d be 6/7, she knows damn well shes not underrated.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we are all love tyzias. we are all hate zebruh.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im planning on doing some filtering based on social media to see how much these change around, because i KNOW twitter loves vriska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5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Vriska</a:t>
            </a:r>
            <a:endParaRPr/>
          </a:p>
        </p:txBody>
      </p:sp>
      <p:sp>
        <p:nvSpPr>
          <p:cNvPr id="409" name="Google Shape;409;p5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Appears in nearly every question’s top results. She is among the top 5 main trolls consistently (though before this was posted on tumblr, she was consistently tied for first)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 Most can agree that yes, she is a good character, and yes she did some things wrong.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She’s among the hottest, people’s faves, most hated, best arc, and most overrated. The only word clouds she’s not prominent in are underrated and funniest. </a:t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57"/>
          <p:cNvSpPr txBox="1"/>
          <p:nvPr>
            <p:ph type="ctrTitle"/>
          </p:nvPr>
        </p:nvSpPr>
        <p:spPr>
          <a:xfrm>
            <a:off x="311700" y="155725"/>
            <a:ext cx="8520600" cy="1214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platform breakdown: tumblr</a:t>
            </a:r>
            <a:endParaRPr/>
          </a:p>
        </p:txBody>
      </p:sp>
      <p:pic>
        <p:nvPicPr>
          <p:cNvPr id="415" name="Google Shape;415;p57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5541" y="1454125"/>
            <a:ext cx="5972924" cy="3713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5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first of all, thanks are in order!</a:t>
            </a:r>
            <a:endParaRPr/>
          </a:p>
        </p:txBody>
      </p:sp>
      <p:pic>
        <p:nvPicPr>
          <p:cNvPr id="421" name="Google Shape;421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17725"/>
            <a:ext cx="4246826" cy="408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46825" y="1017718"/>
            <a:ext cx="4897174" cy="1192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46825" y="2210525"/>
            <a:ext cx="2423651" cy="167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5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05373" y="2210525"/>
            <a:ext cx="2538627" cy="1671125"/>
          </a:xfrm>
          <a:prstGeom prst="rect">
            <a:avLst/>
          </a:prstGeom>
          <a:noFill/>
          <a:ln>
            <a:noFill/>
          </a:ln>
        </p:spPr>
      </p:pic>
      <p:sp>
        <p:nvSpPr>
          <p:cNvPr id="425" name="Google Shape;425;p58"/>
          <p:cNvSpPr txBox="1"/>
          <p:nvPr/>
        </p:nvSpPr>
        <p:spPr>
          <a:xfrm>
            <a:off x="4246800" y="3971700"/>
            <a:ext cx="4897200" cy="11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thanks dude! this survey literally wouldn’t have gotten anywhere near as far without you, since my tumblr is essentially a whole bunch of people who dont understand what homestuck is and why im posting it these days-  really appreciate the signal boost! :D</a:t>
            </a:r>
            <a:endParaRPr/>
          </a:p>
        </p:txBody>
      </p:sp>
      <p:sp>
        <p:nvSpPr>
          <p:cNvPr id="426" name="Google Shape;426;p58"/>
          <p:cNvSpPr/>
          <p:nvPr/>
        </p:nvSpPr>
        <p:spPr>
          <a:xfrm>
            <a:off x="0" y="4741775"/>
            <a:ext cx="901200" cy="359400"/>
          </a:xfrm>
          <a:prstGeom prst="ellipse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59"/>
          <p:cNvSpPr txBox="1"/>
          <p:nvPr>
            <p:ph type="title"/>
          </p:nvPr>
        </p:nvSpPr>
        <p:spPr>
          <a:xfrm>
            <a:off x="311700" y="81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now, what’s tumblr’s whole deal?</a:t>
            </a:r>
            <a:endParaRPr/>
          </a:p>
        </p:txBody>
      </p:sp>
      <p:pic>
        <p:nvPicPr>
          <p:cNvPr id="432" name="Google Shape;432;p59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446" y="727548"/>
            <a:ext cx="3258325" cy="202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59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865150"/>
            <a:ext cx="3682412" cy="2278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" name="Google Shape;434;p59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27225" y="2865154"/>
            <a:ext cx="3682400" cy="2278346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p59"/>
          <p:cNvSpPr txBox="1"/>
          <p:nvPr/>
        </p:nvSpPr>
        <p:spPr>
          <a:xfrm>
            <a:off x="1075412" y="1515938"/>
            <a:ext cx="1226400" cy="4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rgbClr val="FFFFFF"/>
                </a:highlight>
              </a:rPr>
              <a:t>↑ 1%</a:t>
            </a:r>
            <a:r>
              <a:rPr lang="en">
                <a:highlight>
                  <a:srgbClr val="FFFFFF"/>
                </a:highlight>
              </a:rPr>
              <a:t> Derse</a:t>
            </a:r>
            <a:endParaRPr>
              <a:highlight>
                <a:srgbClr val="FFFFFF"/>
              </a:highlight>
            </a:endParaRPr>
          </a:p>
        </p:txBody>
      </p:sp>
      <p:pic>
        <p:nvPicPr>
          <p:cNvPr id="436" name="Google Shape;436;p59" title="Chart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91250" y="727550"/>
            <a:ext cx="3457047" cy="213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59" title="Chart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130651" y="2451325"/>
            <a:ext cx="3913150" cy="242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60"/>
          <p:cNvSpPr txBox="1"/>
          <p:nvPr>
            <p:ph type="ctrTitle"/>
          </p:nvPr>
        </p:nvSpPr>
        <p:spPr>
          <a:xfrm>
            <a:off x="311708" y="59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 do list for me</a:t>
            </a:r>
            <a:endParaRPr/>
          </a:p>
        </p:txBody>
      </p:sp>
      <p:sp>
        <p:nvSpPr>
          <p:cNvPr id="443" name="Google Shape;443;p60"/>
          <p:cNvSpPr txBox="1"/>
          <p:nvPr>
            <p:ph idx="1" type="subTitle"/>
          </p:nvPr>
        </p:nvSpPr>
        <p:spPr>
          <a:xfrm>
            <a:off x="311700" y="2617800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ctr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"/>
              <a:t>page hyperlinks</a:t>
            </a:r>
            <a:endParaRPr/>
          </a:p>
          <a:p>
            <a:pPr indent="-406400" lvl="0" marL="457200" rtl="0" algn="ctr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"/>
              <a:t>separate platform analysis. i wanna make fun of reddit.</a:t>
            </a:r>
            <a:endParaRPr/>
          </a:p>
          <a:p>
            <a:pPr indent="-406400" lvl="0" marL="457200" rtl="0" algn="ctr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"/>
              <a:t>include sample sizes for all graphs</a:t>
            </a:r>
            <a:endParaRPr/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/>
        </p:nvSpPr>
        <p:spPr>
          <a:xfrm>
            <a:off x="664525" y="212650"/>
            <a:ext cx="2591700" cy="13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Courier New"/>
                <a:ea typeface="Courier New"/>
                <a:cs typeface="Courier New"/>
                <a:sym typeface="Courier New"/>
              </a:rPr>
              <a:t>Age and Gender</a:t>
            </a:r>
            <a:endParaRPr b="1" sz="3600"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81" name="Google Shape;81;p17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8650" y="0"/>
            <a:ext cx="4695345" cy="2781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7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2451" y="2232825"/>
            <a:ext cx="6519149" cy="291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8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64647" y="119600"/>
            <a:ext cx="6111351" cy="368685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8"/>
          <p:cNvSpPr txBox="1"/>
          <p:nvPr/>
        </p:nvSpPr>
        <p:spPr>
          <a:xfrm>
            <a:off x="275575" y="3263925"/>
            <a:ext cx="3947400" cy="14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Courier New"/>
                <a:ea typeface="Courier New"/>
                <a:cs typeface="Courier New"/>
                <a:sym typeface="Courier New"/>
              </a:rPr>
              <a:t>Where</a:t>
            </a:r>
            <a:r>
              <a:rPr b="1" lang="en" sz="3000">
                <a:latin typeface="Courier New"/>
                <a:ea typeface="Courier New"/>
                <a:cs typeface="Courier New"/>
                <a:sym typeface="Courier New"/>
              </a:rPr>
              <a:t> participants found the survey</a:t>
            </a:r>
            <a:endParaRPr b="1" sz="30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89" name="Google Shape;89;p18"/>
          <p:cNvSpPr txBox="1"/>
          <p:nvPr/>
        </p:nvSpPr>
        <p:spPr>
          <a:xfrm>
            <a:off x="264375" y="1881675"/>
            <a:ext cx="2511600" cy="14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several free responses said that this was found on the mspa website/hiveswap website?? could you link me please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9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863" y="1587800"/>
            <a:ext cx="8066275" cy="3208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98838" y="152400"/>
            <a:ext cx="4946313" cy="143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9"/>
          <p:cNvPicPr preferRelativeResize="0"/>
          <p:nvPr/>
        </p:nvPicPr>
        <p:blipFill rotWithShape="1">
          <a:blip r:embed="rId5">
            <a:alphaModFix/>
          </a:blip>
          <a:srcRect b="21740" l="0" r="0" t="0"/>
          <a:stretch/>
        </p:blipFill>
        <p:spPr>
          <a:xfrm>
            <a:off x="6923200" y="1985225"/>
            <a:ext cx="1854425" cy="66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8950" y="3252825"/>
            <a:ext cx="1374975" cy="73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44346" y="1350325"/>
            <a:ext cx="770864" cy="462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9"/>
          <p:cNvPicPr preferRelativeResize="0"/>
          <p:nvPr/>
        </p:nvPicPr>
        <p:blipFill rotWithShape="1">
          <a:blip r:embed="rId8">
            <a:alphaModFix/>
          </a:blip>
          <a:srcRect b="22402" l="0" r="0" t="0"/>
          <a:stretch/>
        </p:blipFill>
        <p:spPr>
          <a:xfrm>
            <a:off x="474700" y="1667975"/>
            <a:ext cx="1784678" cy="5835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0" name="Google Shape;100;p19"/>
          <p:cNvCxnSpPr/>
          <p:nvPr/>
        </p:nvCxnSpPr>
        <p:spPr>
          <a:xfrm>
            <a:off x="3415210" y="1667963"/>
            <a:ext cx="572100" cy="3654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ctrTitle"/>
          </p:nvPr>
        </p:nvSpPr>
        <p:spPr>
          <a:xfrm>
            <a:off x="0" y="116075"/>
            <a:ext cx="8520600" cy="690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Courier New"/>
                <a:ea typeface="Courier New"/>
                <a:cs typeface="Courier New"/>
                <a:sym typeface="Courier New"/>
              </a:rPr>
              <a:t>Extended Zodiac</a:t>
            </a:r>
            <a:endParaRPr b="1" sz="3600"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06" name="Google Shape;106;p20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21100"/>
            <a:ext cx="4585300" cy="3108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0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58700" y="-12"/>
            <a:ext cx="4585300" cy="3151726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20"/>
          <p:cNvSpPr txBox="1"/>
          <p:nvPr/>
        </p:nvSpPr>
        <p:spPr>
          <a:xfrm>
            <a:off x="1315838" y="2376200"/>
            <a:ext cx="1953600" cy="5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Color Chosen</a:t>
            </a:r>
            <a:endParaRPr b="1"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09" name="Google Shape;109;p20"/>
          <p:cNvSpPr txBox="1"/>
          <p:nvPr/>
        </p:nvSpPr>
        <p:spPr>
          <a:xfrm>
            <a:off x="5947600" y="1363163"/>
            <a:ext cx="1807500" cy="42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ourier New"/>
                <a:ea typeface="Courier New"/>
                <a:cs typeface="Courier New"/>
                <a:sym typeface="Courier New"/>
              </a:rPr>
              <a:t>Aspect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10" name="Google Shape;110;p20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28400" y="3229650"/>
            <a:ext cx="4645900" cy="176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1"/>
          <p:cNvSpPr txBox="1"/>
          <p:nvPr>
            <p:ph type="ctrTitle"/>
          </p:nvPr>
        </p:nvSpPr>
        <p:spPr>
          <a:xfrm>
            <a:off x="138900" y="172775"/>
            <a:ext cx="8520600" cy="1029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latin typeface="Courier New"/>
                <a:ea typeface="Courier New"/>
                <a:cs typeface="Courier New"/>
                <a:sym typeface="Courier New"/>
              </a:rPr>
              <a:t>Classpecting</a:t>
            </a:r>
            <a:endParaRPr b="1" sz="4800"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16" name="Google Shape;116;p21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060050"/>
            <a:ext cx="4983299" cy="3083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1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39275" y="0"/>
            <a:ext cx="4304725" cy="29588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