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64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66" d="100"/>
          <a:sy n="66" d="100"/>
        </p:scale>
        <p:origin x="78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118" y="-56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1650-B648-4C73-BFCA-D82D260C7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0E3D-27E4-4B90-B9ED-7E7B63A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Virginia</a:t>
            </a:r>
            <a:r>
              <a:rPr lang="en-US" baseline="0" dirty="0" smtClean="0"/>
              <a:t> Voluntary Protection Programs Annual Self-Evaluation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Virginia</a:t>
            </a:r>
            <a:r>
              <a:rPr lang="en-US" baseline="0" dirty="0" smtClean="0"/>
              <a:t> Voluntary Protection Programs Annual Self-Evaluation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5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VPP participant site </a:t>
            </a:r>
            <a:r>
              <a:rPr lang="en-US" b="1" dirty="0" smtClean="0"/>
              <a:t>must have </a:t>
            </a:r>
            <a:r>
              <a:rPr lang="en-US" dirty="0" smtClean="0"/>
              <a:t>a system for </a:t>
            </a:r>
            <a:r>
              <a:rPr lang="en-US" b="1" dirty="0" smtClean="0"/>
              <a:t>evaluating</a:t>
            </a:r>
            <a:r>
              <a:rPr lang="en-US" dirty="0" smtClean="0"/>
              <a:t> their </a:t>
            </a:r>
            <a:r>
              <a:rPr lang="en-US" b="1" dirty="0" smtClean="0"/>
              <a:t>S&amp;H</a:t>
            </a:r>
            <a:r>
              <a:rPr lang="en-US" dirty="0" smtClean="0"/>
              <a:t> program </a:t>
            </a:r>
            <a:r>
              <a:rPr lang="en-US" b="1" dirty="0" smtClean="0"/>
              <a:t>annually</a:t>
            </a:r>
            <a:r>
              <a:rPr lang="en-US" dirty="0" smtClean="0"/>
              <a:t> to determine if they </a:t>
            </a:r>
            <a:r>
              <a:rPr lang="en-US" b="1" dirty="0" smtClean="0"/>
              <a:t>meet</a:t>
            </a:r>
            <a:r>
              <a:rPr lang="en-US" dirty="0" smtClean="0"/>
              <a:t> the program </a:t>
            </a:r>
            <a:r>
              <a:rPr lang="en-US" b="1" dirty="0" smtClean="0"/>
              <a:t>goals</a:t>
            </a:r>
            <a:r>
              <a:rPr lang="en-US" dirty="0" smtClean="0"/>
              <a:t> and </a:t>
            </a:r>
            <a:r>
              <a:rPr lang="en-US" b="1" dirty="0" smtClean="0"/>
              <a:t>objectives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helps to </a:t>
            </a:r>
            <a:r>
              <a:rPr lang="en-US" b="1" dirty="0" smtClean="0"/>
              <a:t>determine</a:t>
            </a:r>
            <a:r>
              <a:rPr lang="en-US" dirty="0" smtClean="0"/>
              <a:t> and </a:t>
            </a:r>
            <a:r>
              <a:rPr lang="en-US" b="1" dirty="0" smtClean="0"/>
              <a:t>implement</a:t>
            </a:r>
            <a:r>
              <a:rPr lang="en-US" dirty="0" smtClean="0"/>
              <a:t> changes that are  </a:t>
            </a:r>
            <a:r>
              <a:rPr lang="en-US" b="1" dirty="0" smtClean="0"/>
              <a:t>needed</a:t>
            </a:r>
            <a:r>
              <a:rPr lang="en-US" dirty="0" smtClean="0"/>
              <a:t> to </a:t>
            </a:r>
            <a:r>
              <a:rPr lang="en-US" b="1" dirty="0" smtClean="0"/>
              <a:t>improve</a:t>
            </a:r>
            <a:r>
              <a:rPr lang="en-US" dirty="0" smtClean="0"/>
              <a:t> worker </a:t>
            </a:r>
            <a:r>
              <a:rPr lang="en-US" b="1" dirty="0" smtClean="0"/>
              <a:t>S&amp;H</a:t>
            </a:r>
            <a:r>
              <a:rPr lang="en-US" dirty="0" smtClean="0"/>
              <a:t> protection.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3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VOSH</a:t>
            </a:r>
            <a:r>
              <a:rPr lang="en-US" dirty="0" smtClean="0"/>
              <a:t> uses the </a:t>
            </a:r>
            <a:r>
              <a:rPr lang="en-US" b="1" dirty="0" smtClean="0"/>
              <a:t>information</a:t>
            </a:r>
            <a:r>
              <a:rPr lang="en-US" dirty="0" smtClean="0"/>
              <a:t> to:</a:t>
            </a:r>
          </a:p>
          <a:p>
            <a:pPr lvl="1"/>
            <a:r>
              <a:rPr lang="en-US" b="1" dirty="0" smtClean="0"/>
              <a:t>Update</a:t>
            </a:r>
            <a:r>
              <a:rPr lang="en-US" dirty="0" smtClean="0"/>
              <a:t> records and statistics,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showcase</a:t>
            </a:r>
            <a:r>
              <a:rPr lang="en-US" dirty="0" smtClean="0"/>
              <a:t> </a:t>
            </a:r>
            <a:r>
              <a:rPr lang="en-US" b="1" dirty="0" smtClean="0"/>
              <a:t>successes</a:t>
            </a:r>
            <a:r>
              <a:rPr lang="en-US" dirty="0" smtClean="0"/>
              <a:t> related to </a:t>
            </a:r>
            <a:r>
              <a:rPr lang="en-US" b="1" dirty="0" smtClean="0"/>
              <a:t>implementation</a:t>
            </a:r>
            <a:r>
              <a:rPr lang="en-US" dirty="0" smtClean="0"/>
              <a:t> of the VPP requirements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verify</a:t>
            </a:r>
            <a:r>
              <a:rPr lang="en-US" dirty="0" smtClean="0"/>
              <a:t> that VPP participants are </a:t>
            </a:r>
            <a:r>
              <a:rPr lang="en-US" b="1" dirty="0" smtClean="0"/>
              <a:t>committed</a:t>
            </a:r>
            <a:r>
              <a:rPr lang="en-US" dirty="0" smtClean="0"/>
              <a:t> to </a:t>
            </a:r>
            <a:r>
              <a:rPr lang="en-US" b="1" dirty="0" smtClean="0"/>
              <a:t>continuously improving </a:t>
            </a:r>
            <a:r>
              <a:rPr lang="en-US" dirty="0" smtClean="0"/>
              <a:t>worker  </a:t>
            </a:r>
            <a:r>
              <a:rPr lang="en-US" b="1" dirty="0" smtClean="0"/>
              <a:t>S&amp;H</a:t>
            </a:r>
            <a:r>
              <a:rPr lang="en-US" dirty="0" smtClean="0"/>
              <a:t> at their sites. </a:t>
            </a:r>
            <a:endParaRPr lang="en-US" b="1" dirty="0" smtClean="0">
              <a:solidFill>
                <a:srgbClr val="0D0C7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1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</a:t>
            </a:r>
            <a:r>
              <a:rPr lang="en-US" dirty="0" smtClean="0"/>
              <a:t> each year</a:t>
            </a:r>
          </a:p>
          <a:p>
            <a:r>
              <a:rPr lang="en-US" dirty="0" smtClean="0"/>
              <a:t>Due by </a:t>
            </a:r>
            <a:r>
              <a:rPr lang="en-US" b="1" dirty="0" smtClean="0"/>
              <a:t>February 15</a:t>
            </a:r>
          </a:p>
          <a:p>
            <a:r>
              <a:rPr lang="en-US" dirty="0" smtClean="0"/>
              <a:t>Must be submitted in a </a:t>
            </a:r>
            <a:r>
              <a:rPr lang="en-US" b="1" dirty="0" smtClean="0">
                <a:solidFill>
                  <a:srgbClr val="FF0000"/>
                </a:solidFill>
              </a:rPr>
              <a:t>Word© Document </a:t>
            </a:r>
            <a:r>
              <a:rPr lang="en-US" dirty="0" smtClean="0"/>
              <a:t>Format</a:t>
            </a:r>
          </a:p>
          <a:p>
            <a:r>
              <a:rPr lang="en-US" b="1" dirty="0" smtClean="0"/>
              <a:t>Emailed</a:t>
            </a:r>
            <a:r>
              <a:rPr lang="en-US" dirty="0" smtClean="0"/>
              <a:t> to VPP Manager Milford Stern at  </a:t>
            </a:r>
            <a:r>
              <a:rPr lang="en-US" b="1" u="sng" dirty="0" smtClean="0">
                <a:solidFill>
                  <a:srgbClr val="0D0C73"/>
                </a:solidFill>
              </a:rPr>
              <a:t>Milford.Stern@doli.virginia.gov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7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information of our Regional Coordinators if you need additional 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3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675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08691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015691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70638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01865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rgbClr val="0D0C73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92876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173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57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141905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33561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34458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99617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>
                <a:solidFill>
                  <a:srgbClr val="0D0C73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55784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3117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6019800"/>
            <a:ext cx="15435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013" y="5764966"/>
            <a:ext cx="1450974" cy="914479"/>
          </a:xfrm>
          <a:prstGeom prst="rect">
            <a:avLst/>
          </a:prstGeom>
        </p:spPr>
      </p:pic>
      <p:pic>
        <p:nvPicPr>
          <p:cNvPr id="7" name="Red Must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657" y="3810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6685" y="1907736"/>
            <a:ext cx="8232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VPP Annual Self Evaluation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96685" y="3736536"/>
            <a:ext cx="10472928" cy="175260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82383"/>
      </p:ext>
    </p:extLst>
  </p:cSld>
  <p:clrMapOvr>
    <a:masterClrMapping/>
  </p:clrMapOvr>
  <p:transition spd="slow" advTm="62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6"/>
        <p14:stopEvt time="443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013" y="5764966"/>
            <a:ext cx="1450974" cy="914479"/>
          </a:xfrm>
          <a:prstGeom prst="rect">
            <a:avLst/>
          </a:prstGeom>
        </p:spPr>
      </p:pic>
      <p:pic>
        <p:nvPicPr>
          <p:cNvPr id="6" name="P1 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78" y="260572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13466" y="3625864"/>
            <a:ext cx="9710057" cy="78383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Welcome</a:t>
            </a:r>
            <a:br>
              <a:rPr lang="en-US" sz="6600" dirty="0" smtClean="0"/>
            </a:br>
            <a:r>
              <a:rPr lang="en-US" sz="4400" dirty="0" smtClean="0"/>
              <a:t>to the VPP Annual </a:t>
            </a:r>
            <a:br>
              <a:rPr lang="en-US" sz="4400" dirty="0" smtClean="0"/>
            </a:br>
            <a:r>
              <a:rPr lang="en-US" sz="4400" dirty="0" smtClean="0"/>
              <a:t>Self Evaluation</a:t>
            </a:r>
            <a:r>
              <a:rPr lang="en-US" sz="4400" dirty="0"/>
              <a:t> </a:t>
            </a:r>
            <a:r>
              <a:rPr lang="en-US" sz="4400" dirty="0" smtClean="0"/>
              <a:t>Training Program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1682600"/>
      </p:ext>
    </p:extLst>
  </p:cSld>
  <p:clrMapOvr>
    <a:masterClrMapping/>
  </p:clrMapOvr>
  <p:transition spd="slow" advTm="62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6"/>
        <p14:stopEvt time="4435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04088"/>
          </a:xfrm>
        </p:spPr>
        <p:txBody>
          <a:bodyPr/>
          <a:lstStyle/>
          <a:p>
            <a:r>
              <a:rPr lang="en-US" b="1" dirty="0" smtClean="0"/>
              <a:t>Purpose of the Self-Evaluation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A VPP participant </a:t>
            </a:r>
            <a:r>
              <a:rPr lang="en-US" b="1" dirty="0"/>
              <a:t>must have </a:t>
            </a:r>
            <a:r>
              <a:rPr lang="en-US" dirty="0"/>
              <a:t>a system for </a:t>
            </a:r>
            <a:r>
              <a:rPr lang="en-US" b="1" dirty="0"/>
              <a:t>evaluating</a:t>
            </a:r>
            <a:r>
              <a:rPr lang="en-US" dirty="0"/>
              <a:t> </a:t>
            </a:r>
            <a:r>
              <a:rPr lang="en-US" dirty="0" smtClean="0"/>
              <a:t>their </a:t>
            </a:r>
            <a:r>
              <a:rPr lang="en-US" b="1" dirty="0" smtClean="0"/>
              <a:t>S&amp;H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b="1" dirty="0"/>
              <a:t>annually</a:t>
            </a:r>
            <a:r>
              <a:rPr lang="en-US" dirty="0"/>
              <a:t> </a:t>
            </a:r>
            <a:r>
              <a:rPr lang="en-US" dirty="0" smtClean="0"/>
              <a:t>to determine if they </a:t>
            </a:r>
            <a:r>
              <a:rPr lang="en-US" b="1" dirty="0" smtClean="0"/>
              <a:t>meet</a:t>
            </a:r>
            <a:r>
              <a:rPr lang="en-US" dirty="0" smtClean="0"/>
              <a:t> the </a:t>
            </a:r>
            <a:r>
              <a:rPr lang="en-US" dirty="0"/>
              <a:t>program </a:t>
            </a:r>
            <a:r>
              <a:rPr lang="en-US" b="1" dirty="0"/>
              <a:t>goals</a:t>
            </a:r>
            <a:r>
              <a:rPr lang="en-US" dirty="0"/>
              <a:t> and </a:t>
            </a:r>
            <a:r>
              <a:rPr lang="en-US" b="1" dirty="0"/>
              <a:t>objectives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helps to </a:t>
            </a:r>
            <a:r>
              <a:rPr lang="en-US" b="1" dirty="0" smtClean="0"/>
              <a:t>determine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implement</a:t>
            </a:r>
            <a:r>
              <a:rPr lang="en-US" dirty="0"/>
              <a:t> </a:t>
            </a:r>
            <a:r>
              <a:rPr lang="en-US" dirty="0" smtClean="0"/>
              <a:t>changes that are  </a:t>
            </a:r>
            <a:r>
              <a:rPr lang="en-US" b="1" dirty="0"/>
              <a:t>needed</a:t>
            </a:r>
            <a:r>
              <a:rPr lang="en-US" dirty="0"/>
              <a:t> to </a:t>
            </a:r>
            <a:r>
              <a:rPr lang="en-US" b="1" dirty="0"/>
              <a:t>improve</a:t>
            </a:r>
            <a:r>
              <a:rPr lang="en-US" dirty="0"/>
              <a:t> worker </a:t>
            </a:r>
            <a:r>
              <a:rPr lang="en-US" b="1" dirty="0" smtClean="0"/>
              <a:t>S&amp;H</a:t>
            </a:r>
            <a:r>
              <a:rPr lang="en-US" dirty="0" smtClean="0"/>
              <a:t> </a:t>
            </a:r>
            <a:r>
              <a:rPr lang="en-US" dirty="0"/>
              <a:t>protection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4" name="Picture 6" descr="C:\Users\wxk39872\AppData\Local\Microsoft\Windows\Temporary Internet Files\Content.IE5\AHRP8Q92\assessmentcycl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68" y="3403123"/>
            <a:ext cx="54864" cy="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xk39872\AppData\Local\Microsoft\Windows\Temporary Internet Files\Content.IE5\AHRP8Q92\assessmentcycl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44" y="4495801"/>
            <a:ext cx="2343857" cy="22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4013" y="5792359"/>
            <a:ext cx="1450974" cy="914479"/>
          </a:xfrm>
          <a:prstGeom prst="rect">
            <a:avLst/>
          </a:prstGeom>
        </p:spPr>
      </p:pic>
      <p:pic>
        <p:nvPicPr>
          <p:cNvPr id="5" name="P1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047" y="245681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1107919"/>
      </p:ext>
    </p:extLst>
  </p:cSld>
  <p:clrMapOvr>
    <a:masterClrMapping/>
  </p:clrMapOvr>
  <p:transition spd="slow" advTm="219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20545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04088"/>
          </a:xfrm>
        </p:spPr>
        <p:txBody>
          <a:bodyPr/>
          <a:lstStyle/>
          <a:p>
            <a:r>
              <a:rPr lang="en-US" b="1" dirty="0" smtClean="0"/>
              <a:t>Purpose of the Self-Evaluation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765" y="1380744"/>
            <a:ext cx="8525670" cy="319125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VOSH</a:t>
            </a:r>
            <a:r>
              <a:rPr lang="en-US" dirty="0" smtClean="0"/>
              <a:t> uses the </a:t>
            </a:r>
            <a:r>
              <a:rPr lang="en-US" b="1" dirty="0" smtClean="0"/>
              <a:t>information</a:t>
            </a:r>
            <a:r>
              <a:rPr lang="en-US" dirty="0" smtClean="0"/>
              <a:t> to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Update</a:t>
            </a:r>
            <a:r>
              <a:rPr lang="en-US" dirty="0" smtClean="0"/>
              <a:t> records and statistics</a:t>
            </a:r>
            <a:r>
              <a:rPr lang="en-US" dirty="0" smtClean="0"/>
              <a:t>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showcase</a:t>
            </a:r>
            <a:r>
              <a:rPr lang="en-US" dirty="0" smtClean="0"/>
              <a:t> </a:t>
            </a:r>
            <a:r>
              <a:rPr lang="en-US" b="1" dirty="0" smtClean="0"/>
              <a:t>successes</a:t>
            </a:r>
            <a:r>
              <a:rPr lang="en-US" dirty="0" smtClean="0"/>
              <a:t> related to </a:t>
            </a:r>
            <a:r>
              <a:rPr lang="en-US" b="1" dirty="0" smtClean="0"/>
              <a:t>implementation</a:t>
            </a:r>
            <a:r>
              <a:rPr lang="en-US" dirty="0" smtClean="0"/>
              <a:t> of the VPP </a:t>
            </a:r>
            <a:r>
              <a:rPr lang="en-US" dirty="0" smtClean="0"/>
              <a:t>requirements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b="1" dirty="0" smtClean="0"/>
              <a:t>verify</a:t>
            </a:r>
            <a:r>
              <a:rPr lang="en-US" dirty="0" smtClean="0"/>
              <a:t> that VPP participants are </a:t>
            </a:r>
            <a:r>
              <a:rPr lang="en-US" b="1" dirty="0" smtClean="0"/>
              <a:t>committed</a:t>
            </a:r>
            <a:r>
              <a:rPr lang="en-US" dirty="0" smtClean="0"/>
              <a:t> to </a:t>
            </a:r>
            <a:r>
              <a:rPr lang="en-US" b="1" dirty="0" smtClean="0"/>
              <a:t>continuously improving </a:t>
            </a:r>
            <a:r>
              <a:rPr lang="en-US" dirty="0" smtClean="0"/>
              <a:t>worker  </a:t>
            </a:r>
            <a:r>
              <a:rPr lang="en-US" b="1" dirty="0" smtClean="0"/>
              <a:t>S&amp;H</a:t>
            </a:r>
            <a:r>
              <a:rPr lang="en-US" dirty="0" smtClean="0"/>
              <a:t> at their sites. </a:t>
            </a:r>
            <a:endParaRPr lang="en-US" b="1" dirty="0" smtClean="0">
              <a:solidFill>
                <a:srgbClr val="0D0C73"/>
              </a:solidFill>
            </a:endParaRPr>
          </a:p>
        </p:txBody>
      </p:sp>
      <p:pic>
        <p:nvPicPr>
          <p:cNvPr id="1026" name="Picture 2" descr="C:\Users\wxk39872\AppData\Local\Microsoft\Windows\Temporary Internet Files\Content.IE5\HP37Y1R0\statistic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1"/>
            <a:ext cx="3048000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870" y="5772110"/>
            <a:ext cx="1450974" cy="914479"/>
          </a:xfrm>
          <a:prstGeom prst="rect">
            <a:avLst/>
          </a:prstGeom>
        </p:spPr>
      </p:pic>
      <p:pic>
        <p:nvPicPr>
          <p:cNvPr id="5" name="P1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78" y="245681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0076752"/>
      </p:ext>
    </p:extLst>
  </p:cSld>
  <p:clrMapOvr>
    <a:masterClrMapping/>
  </p:clrMapOvr>
  <p:transition spd="slow" advTm="211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2004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04088"/>
          </a:xfrm>
        </p:spPr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29718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Required</a:t>
            </a:r>
            <a:r>
              <a:rPr lang="en-US" dirty="0" smtClean="0"/>
              <a:t> each year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Due by </a:t>
            </a:r>
            <a:r>
              <a:rPr lang="en-US" b="1" dirty="0" smtClean="0"/>
              <a:t>February 15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Must be submitted in a </a:t>
            </a:r>
            <a:r>
              <a:rPr lang="en-US" b="1" dirty="0" smtClean="0">
                <a:solidFill>
                  <a:srgbClr val="FF0000"/>
                </a:solidFill>
              </a:rPr>
              <a:t>Word© Document </a:t>
            </a:r>
            <a:r>
              <a:rPr lang="en-US" dirty="0" smtClean="0"/>
              <a:t>Format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Emailed</a:t>
            </a:r>
            <a:r>
              <a:rPr lang="en-US" dirty="0" smtClean="0"/>
              <a:t> to Milford Stern at  </a:t>
            </a:r>
            <a:r>
              <a:rPr lang="en-US" b="1" u="sng" dirty="0" smtClean="0">
                <a:solidFill>
                  <a:srgbClr val="0D0C73"/>
                </a:solidFill>
              </a:rPr>
              <a:t>Milford.Stern@doli.virginia.gov</a:t>
            </a:r>
          </a:p>
        </p:txBody>
      </p:sp>
      <p:sp>
        <p:nvSpPr>
          <p:cNvPr id="4" name="Rectangle 3"/>
          <p:cNvSpPr/>
          <p:nvPr/>
        </p:nvSpPr>
        <p:spPr>
          <a:xfrm rot="21155076">
            <a:off x="3318096" y="5228258"/>
            <a:ext cx="4325350" cy="923330"/>
          </a:xfrm>
          <a:prstGeom prst="rect">
            <a:avLst/>
          </a:prstGeom>
          <a:effectLst>
            <a:glow rad="127000">
              <a:srgbClr val="FF0000"/>
            </a:glow>
            <a:softEdge rad="4699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5764966"/>
            <a:ext cx="1450974" cy="914479"/>
          </a:xfrm>
          <a:prstGeom prst="rect">
            <a:avLst/>
          </a:prstGeom>
        </p:spPr>
      </p:pic>
      <p:pic>
        <p:nvPicPr>
          <p:cNvPr id="7" name="P1 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505" y="38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6578"/>
      </p:ext>
    </p:extLst>
  </p:cSld>
  <p:clrMapOvr>
    <a:masterClrMapping/>
  </p:clrMapOvr>
  <p:transition spd="slow" advTm="148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6"/>
        <p14:stopEvt time="14208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Regional Coordinator </a:t>
            </a:r>
            <a:br>
              <a:rPr lang="en-US" b="1" dirty="0"/>
            </a:br>
            <a:r>
              <a:rPr lang="en-US" b="1" dirty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/>
              <a:t>Central:</a:t>
            </a:r>
          </a:p>
          <a:p>
            <a:pPr lvl="1"/>
            <a:r>
              <a:rPr lang="en-US" sz="2600" dirty="0"/>
              <a:t>Eugene.Miller@doli.virginia.gov</a:t>
            </a:r>
          </a:p>
          <a:p>
            <a:r>
              <a:rPr lang="en-US" sz="2800" dirty="0"/>
              <a:t>Northern:</a:t>
            </a:r>
          </a:p>
          <a:p>
            <a:pPr lvl="1"/>
            <a:r>
              <a:rPr lang="en-US" sz="2800" dirty="0"/>
              <a:t>Jeremias.Cruz-corniel@doli.virginia.gov </a:t>
            </a:r>
          </a:p>
          <a:p>
            <a:r>
              <a:rPr lang="en-US" sz="2800" dirty="0"/>
              <a:t>Southwest:</a:t>
            </a:r>
          </a:p>
          <a:p>
            <a:pPr lvl="1"/>
            <a:r>
              <a:rPr lang="en-US" sz="2800" dirty="0"/>
              <a:t>Nathanial.Griffin@doli.virginia.gov</a:t>
            </a:r>
          </a:p>
          <a:p>
            <a:r>
              <a:rPr lang="en-US" sz="2800" dirty="0"/>
              <a:t>Tidewater:</a:t>
            </a:r>
          </a:p>
          <a:p>
            <a:pPr lvl="1"/>
            <a:r>
              <a:rPr lang="en-US" sz="2800" dirty="0"/>
              <a:t>Roy.Mason@doli.virginia.gov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581" y="5772110"/>
            <a:ext cx="1450974" cy="914479"/>
          </a:xfrm>
          <a:prstGeom prst="rect">
            <a:avLst/>
          </a:prstGeom>
        </p:spPr>
      </p:pic>
      <p:pic>
        <p:nvPicPr>
          <p:cNvPr id="5" name="P1 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37" y="3562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56" y="6411712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the spacebar to complete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929959"/>
      </p:ext>
    </p:extLst>
  </p:cSld>
  <p:clrMapOvr>
    <a:masterClrMapping/>
  </p:clrMapOvr>
  <p:transition spd="slow" advTm="100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7353" objId="5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P Recert PP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0D0C7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rgbClr val="FFFF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4" ma:contentTypeDescription="Create a new document." ma:contentTypeScope="" ma:versionID="3e4b65b831af5c5f2ef436bd2aa58faf">
  <xsd:schema xmlns:xsd="http://www.w3.org/2001/XMLSchema" xmlns:xs="http://www.w3.org/2001/XMLSchema" xmlns:p="http://schemas.microsoft.com/office/2006/metadata/properties" xmlns:ns2="7dff0276-1a18-4a0a-a1b9-413c8d1321ef" xmlns:ns3="bfa5c831-db00-4542-aa15-6b94aa1d4d14" targetNamespace="http://schemas.microsoft.com/office/2006/metadata/properties" ma:root="true" ma:fieldsID="c284475e0f5f2c0d0448ff9b454b95eb" ns2:_="" ns3:_="">
    <xsd:import namespace="7dff0276-1a18-4a0a-a1b9-413c8d1321ef"/>
    <xsd:import namespace="bfa5c831-db00-4542-aa15-6b94aa1d4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808BA3-DAC7-4BCD-BA9F-14C4114D43B3}"/>
</file>

<file path=customXml/itemProps2.xml><?xml version="1.0" encoding="utf-8"?>
<ds:datastoreItem xmlns:ds="http://schemas.openxmlformats.org/officeDocument/2006/customXml" ds:itemID="{2478173A-09DD-4B7B-8760-8D53FF537A70}"/>
</file>

<file path=customXml/itemProps3.xml><?xml version="1.0" encoding="utf-8"?>
<ds:datastoreItem xmlns:ds="http://schemas.openxmlformats.org/officeDocument/2006/customXml" ds:itemID="{03D49523-133E-4CCC-A5FE-9CE9E2901151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293</Words>
  <Application>Microsoft Office PowerPoint</Application>
  <PresentationFormat>Widescreen</PresentationFormat>
  <Paragraphs>55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VPP Recert PPT</vt:lpstr>
      <vt:lpstr>PowerPoint Presentation</vt:lpstr>
      <vt:lpstr>Welcome to the VPP Annual  Self Evaluation Training Program </vt:lpstr>
      <vt:lpstr>Purpose of the Self-Evaluation</vt:lpstr>
      <vt:lpstr>Purpose of the Self-Evaluation</vt:lpstr>
      <vt:lpstr>Requirements</vt:lpstr>
      <vt:lpstr>Regional Coordinator  Contact Information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Annual Self Evaluation</dc:title>
  <dc:creator>VITA Program</dc:creator>
  <cp:lastModifiedBy>VITA Program</cp:lastModifiedBy>
  <cp:revision>19</cp:revision>
  <dcterms:created xsi:type="dcterms:W3CDTF">2020-04-08T17:54:54Z</dcterms:created>
  <dcterms:modified xsi:type="dcterms:W3CDTF">2020-05-06T14:48:21Z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