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7" r:id="rId5"/>
    <p:sldId id="262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E67F5-15C7-4549-B941-4DFFA17E2423}" v="16" dt="2020-05-20T19:13:4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84851" autoAdjust="0"/>
  </p:normalViewPr>
  <p:slideViewPr>
    <p:cSldViewPr snapToGrid="0">
      <p:cViewPr varScale="1">
        <p:scale>
          <a:sx n="77" d="100"/>
          <a:sy n="77" d="100"/>
        </p:scale>
        <p:origin x="82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Roy (DOLI)" userId="S::roy.mason@doli.virginia.gov::4c3c90e1-a176-4f18-8bb1-1ab46457fbf2" providerId="AD" clId="Web-{E63E67F5-15C7-4549-B941-4DFFA17E2423}"/>
    <pc:docChg chg="modSld">
      <pc:chgData name="Mason, Roy (DOLI)" userId="S::roy.mason@doli.virginia.gov::4c3c90e1-a176-4f18-8bb1-1ab46457fbf2" providerId="AD" clId="Web-{E63E67F5-15C7-4549-B941-4DFFA17E2423}" dt="2020-05-20T19:13:49.684" v="17" actId="1076"/>
      <pc:docMkLst>
        <pc:docMk/>
      </pc:docMkLst>
      <pc:sldChg chg="addSp modSp">
        <pc:chgData name="Mason, Roy (DOLI)" userId="S::roy.mason@doli.virginia.gov::4c3c90e1-a176-4f18-8bb1-1ab46457fbf2" providerId="AD" clId="Web-{E63E67F5-15C7-4549-B941-4DFFA17E2423}" dt="2020-05-20T19:13:49.684" v="17" actId="1076"/>
        <pc:sldMkLst>
          <pc:docMk/>
          <pc:sldMk cId="1970865886" sldId="258"/>
        </pc:sldMkLst>
        <pc:spChg chg="mod">
          <ac:chgData name="Mason, Roy (DOLI)" userId="S::roy.mason@doli.virginia.gov::4c3c90e1-a176-4f18-8bb1-1ab46457fbf2" providerId="AD" clId="Web-{E63E67F5-15C7-4549-B941-4DFFA17E2423}" dt="2020-05-20T19:13:46.028" v="16" actId="1076"/>
          <ac:spMkLst>
            <pc:docMk/>
            <pc:sldMk cId="1970865886" sldId="258"/>
            <ac:spMk id="3" creationId="{00000000-0000-0000-0000-000000000000}"/>
          </ac:spMkLst>
        </pc:spChg>
        <pc:picChg chg="add mod">
          <ac:chgData name="Mason, Roy (DOLI)" userId="S::roy.mason@doli.virginia.gov::4c3c90e1-a176-4f18-8bb1-1ab46457fbf2" providerId="AD" clId="Web-{E63E67F5-15C7-4549-B941-4DFFA17E2423}" dt="2020-05-20T19:13:49.684" v="17" actId="1076"/>
          <ac:picMkLst>
            <pc:docMk/>
            <pc:sldMk cId="1970865886" sldId="258"/>
            <ac:picMk id="6" creationId="{B6D2A916-8A85-4BE7-9B9E-A1DCB1361158}"/>
          </ac:picMkLst>
        </pc:picChg>
      </pc:sldChg>
      <pc:sldChg chg="addSp delSp modSp">
        <pc:chgData name="Mason, Roy (DOLI)" userId="S::roy.mason@doli.virginia.gov::4c3c90e1-a176-4f18-8bb1-1ab46457fbf2" providerId="AD" clId="Web-{E63E67F5-15C7-4549-B941-4DFFA17E2423}" dt="2020-05-20T19:13:32.590" v="15" actId="1076"/>
        <pc:sldMkLst>
          <pc:docMk/>
          <pc:sldMk cId="3474216972" sldId="262"/>
        </pc:sldMkLst>
        <pc:spChg chg="mod">
          <ac:chgData name="Mason, Roy (DOLI)" userId="S::roy.mason@doli.virginia.gov::4c3c90e1-a176-4f18-8bb1-1ab46457fbf2" providerId="AD" clId="Web-{E63E67F5-15C7-4549-B941-4DFFA17E2423}" dt="2020-05-20T19:11:54.979" v="5" actId="1076"/>
          <ac:spMkLst>
            <pc:docMk/>
            <pc:sldMk cId="3474216972" sldId="262"/>
            <ac:spMk id="3" creationId="{00000000-0000-0000-0000-000000000000}"/>
          </ac:spMkLst>
        </pc:spChg>
        <pc:spChg chg="add del mod">
          <ac:chgData name="Mason, Roy (DOLI)" userId="S::roy.mason@doli.virginia.gov::4c3c90e1-a176-4f18-8bb1-1ab46457fbf2" providerId="AD" clId="Web-{E63E67F5-15C7-4549-B941-4DFFA17E2423}" dt="2020-05-20T19:11:39.119" v="3"/>
          <ac:spMkLst>
            <pc:docMk/>
            <pc:sldMk cId="3474216972" sldId="262"/>
            <ac:spMk id="6" creationId="{442A2E92-FB05-4F4B-8414-2E3632D006D4}"/>
          </ac:spMkLst>
        </pc:spChg>
        <pc:picChg chg="add mod">
          <ac:chgData name="Mason, Roy (DOLI)" userId="S::roy.mason@doli.virginia.gov::4c3c90e1-a176-4f18-8bb1-1ab46457fbf2" providerId="AD" clId="Web-{E63E67F5-15C7-4549-B941-4DFFA17E2423}" dt="2020-05-20T19:13:32.590" v="15" actId="1076"/>
          <ac:picMkLst>
            <pc:docMk/>
            <pc:sldMk cId="3474216972" sldId="262"/>
            <ac:picMk id="7" creationId="{09C60CF6-9D3B-4CCD-B9D3-B601F4D597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78E2-24FF-43B8-8ADB-0B3569E3D03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A4B7-4D0B-468D-9B91-A779AABD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effectiveness</a:t>
            </a:r>
            <a:r>
              <a:rPr lang="en-US" dirty="0"/>
              <a:t> of each </a:t>
            </a:r>
            <a:r>
              <a:rPr lang="en-US" b="1" dirty="0"/>
              <a:t>element</a:t>
            </a:r>
            <a:r>
              <a:rPr lang="en-US" dirty="0"/>
              <a:t> and </a:t>
            </a:r>
            <a:r>
              <a:rPr lang="en-US" b="1" dirty="0"/>
              <a:t>sub-element</a:t>
            </a:r>
            <a:r>
              <a:rPr lang="en-US" dirty="0"/>
              <a:t> needs to be </a:t>
            </a:r>
            <a:r>
              <a:rPr lang="en-US" b="1" dirty="0"/>
              <a:t>assessed briefly </a:t>
            </a:r>
            <a:r>
              <a:rPr lang="en-US" dirty="0"/>
              <a:t>in narrative form.</a:t>
            </a:r>
          </a:p>
          <a:p>
            <a:r>
              <a:rPr lang="en-US" b="1" dirty="0"/>
              <a:t>Identify</a:t>
            </a:r>
            <a:r>
              <a:rPr lang="en-US" dirty="0"/>
              <a:t> </a:t>
            </a:r>
            <a:r>
              <a:rPr lang="en-US" b="1" dirty="0"/>
              <a:t>strengths</a:t>
            </a:r>
            <a:r>
              <a:rPr lang="en-US" dirty="0"/>
              <a:t> and </a:t>
            </a:r>
            <a:r>
              <a:rPr lang="en-US" b="1" dirty="0"/>
              <a:t>successes</a:t>
            </a:r>
            <a:r>
              <a:rPr lang="en-US" dirty="0"/>
              <a:t> as well as </a:t>
            </a:r>
            <a:r>
              <a:rPr lang="en-US" b="1" dirty="0"/>
              <a:t>opportunities</a:t>
            </a:r>
            <a:r>
              <a:rPr lang="en-US" dirty="0"/>
              <a:t> for </a:t>
            </a:r>
            <a:r>
              <a:rPr lang="en-US" b="1" dirty="0"/>
              <a:t>improvement</a:t>
            </a:r>
            <a:r>
              <a:rPr lang="en-US" dirty="0"/>
              <a:t> that will </a:t>
            </a:r>
            <a:r>
              <a:rPr lang="en-US" b="1" dirty="0"/>
              <a:t>translate</a:t>
            </a:r>
            <a:r>
              <a:rPr lang="en-US" dirty="0"/>
              <a:t> into </a:t>
            </a:r>
            <a:r>
              <a:rPr lang="en-US" b="1" dirty="0"/>
              <a:t>specific</a:t>
            </a:r>
            <a:r>
              <a:rPr lang="en-US" dirty="0"/>
              <a:t> and </a:t>
            </a:r>
            <a:r>
              <a:rPr lang="en-US" b="1" dirty="0"/>
              <a:t>measurable</a:t>
            </a:r>
            <a:r>
              <a:rPr lang="en-US" dirty="0"/>
              <a:t> goals for the coming year.  </a:t>
            </a:r>
          </a:p>
          <a:p>
            <a:r>
              <a:rPr lang="en-US" dirty="0"/>
              <a:t> You will need to be </a:t>
            </a:r>
            <a:r>
              <a:rPr lang="en-US" b="1" dirty="0"/>
              <a:t>evaluating</a:t>
            </a:r>
            <a:r>
              <a:rPr lang="en-US" dirty="0"/>
              <a:t> your program much </a:t>
            </a:r>
            <a:r>
              <a:rPr lang="en-US" b="1" dirty="0"/>
              <a:t>like</a:t>
            </a:r>
            <a:r>
              <a:rPr lang="en-US" dirty="0"/>
              <a:t> the </a:t>
            </a:r>
            <a:r>
              <a:rPr lang="en-US" b="1" dirty="0"/>
              <a:t>VOSH VPP evaluation </a:t>
            </a:r>
            <a:r>
              <a:rPr lang="en-US" dirty="0"/>
              <a:t>team does.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3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effectiveness</a:t>
            </a:r>
            <a:r>
              <a:rPr lang="en-US" dirty="0"/>
              <a:t> of each </a:t>
            </a:r>
            <a:r>
              <a:rPr lang="en-US" b="1" dirty="0"/>
              <a:t>element</a:t>
            </a:r>
            <a:r>
              <a:rPr lang="en-US" dirty="0"/>
              <a:t> and </a:t>
            </a:r>
            <a:r>
              <a:rPr lang="en-US" b="1" dirty="0"/>
              <a:t>sub-element</a:t>
            </a:r>
            <a:r>
              <a:rPr lang="en-US" dirty="0"/>
              <a:t> needs to be </a:t>
            </a:r>
            <a:r>
              <a:rPr lang="en-US" b="1" dirty="0"/>
              <a:t>assessed briefly </a:t>
            </a:r>
            <a:r>
              <a:rPr lang="en-US" dirty="0"/>
              <a:t>in narrative form.</a:t>
            </a:r>
          </a:p>
          <a:p>
            <a:r>
              <a:rPr lang="en-US" b="1" dirty="0"/>
              <a:t>Identify</a:t>
            </a:r>
            <a:r>
              <a:rPr lang="en-US" dirty="0"/>
              <a:t> </a:t>
            </a:r>
            <a:r>
              <a:rPr lang="en-US" b="1" dirty="0"/>
              <a:t>strengths</a:t>
            </a:r>
            <a:r>
              <a:rPr lang="en-US" dirty="0"/>
              <a:t> and </a:t>
            </a:r>
            <a:r>
              <a:rPr lang="en-US" b="1" dirty="0"/>
              <a:t>successes</a:t>
            </a:r>
            <a:r>
              <a:rPr lang="en-US" dirty="0"/>
              <a:t> as well as </a:t>
            </a:r>
            <a:r>
              <a:rPr lang="en-US" b="1" dirty="0"/>
              <a:t>opportunities</a:t>
            </a:r>
            <a:r>
              <a:rPr lang="en-US" dirty="0"/>
              <a:t> for </a:t>
            </a:r>
            <a:r>
              <a:rPr lang="en-US" b="1" dirty="0"/>
              <a:t>improvement</a:t>
            </a:r>
            <a:r>
              <a:rPr lang="en-US" dirty="0"/>
              <a:t> that will </a:t>
            </a:r>
            <a:r>
              <a:rPr lang="en-US" b="1" dirty="0"/>
              <a:t>translate</a:t>
            </a:r>
            <a:r>
              <a:rPr lang="en-US" dirty="0"/>
              <a:t> into </a:t>
            </a:r>
            <a:r>
              <a:rPr lang="en-US" b="1" dirty="0"/>
              <a:t>specific</a:t>
            </a:r>
            <a:r>
              <a:rPr lang="en-US" dirty="0"/>
              <a:t> and </a:t>
            </a:r>
            <a:r>
              <a:rPr lang="en-US" b="1" dirty="0"/>
              <a:t>measurable</a:t>
            </a:r>
            <a:r>
              <a:rPr lang="en-US" dirty="0"/>
              <a:t> goals for the coming year.  </a:t>
            </a:r>
          </a:p>
          <a:p>
            <a:r>
              <a:rPr lang="en-US" dirty="0"/>
              <a:t> You will need to be </a:t>
            </a:r>
            <a:r>
              <a:rPr lang="en-US" b="1" dirty="0"/>
              <a:t>evaluating</a:t>
            </a:r>
            <a:r>
              <a:rPr lang="en-US" dirty="0"/>
              <a:t> your program much </a:t>
            </a:r>
            <a:r>
              <a:rPr lang="en-US" b="1" dirty="0"/>
              <a:t>like</a:t>
            </a:r>
            <a:r>
              <a:rPr lang="en-US" dirty="0"/>
              <a:t> the </a:t>
            </a:r>
            <a:r>
              <a:rPr lang="en-US" b="1" dirty="0"/>
              <a:t>VOSH VPP evaluation </a:t>
            </a:r>
            <a:r>
              <a:rPr lang="en-US" dirty="0"/>
              <a:t>team does.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7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in each element/sub-element if the element is </a:t>
            </a:r>
            <a:r>
              <a:rPr lang="en-US" b="1" dirty="0"/>
              <a:t>Effective, Needs Improvement </a:t>
            </a:r>
            <a:r>
              <a:rPr lang="en-US" dirty="0"/>
              <a:t>or</a:t>
            </a:r>
            <a:r>
              <a:rPr lang="en-US" b="1" dirty="0"/>
              <a:t> Not Effective,</a:t>
            </a:r>
            <a:r>
              <a:rPr lang="en-US" dirty="0"/>
              <a:t> (</a:t>
            </a:r>
            <a:r>
              <a:rPr lang="en-US" i="1" dirty="0"/>
              <a:t>use the drop down box</a:t>
            </a:r>
            <a:r>
              <a:rPr lang="en-US" dirty="0"/>
              <a:t>) and </a:t>
            </a:r>
            <a:r>
              <a:rPr lang="en-US" b="1" dirty="0"/>
              <a:t>any</a:t>
            </a:r>
            <a:r>
              <a:rPr lang="en-US" dirty="0"/>
              <a:t> </a:t>
            </a:r>
            <a:r>
              <a:rPr lang="en-US" b="1" dirty="0"/>
              <a:t>recommendations</a:t>
            </a:r>
            <a:r>
              <a:rPr lang="en-US" dirty="0"/>
              <a:t> for </a:t>
            </a:r>
            <a:r>
              <a:rPr lang="en-US" b="1" dirty="0"/>
              <a:t>improvement</a:t>
            </a:r>
            <a:r>
              <a:rPr lang="en-US" dirty="0"/>
              <a:t> that you plan to </a:t>
            </a:r>
            <a:r>
              <a:rPr lang="en-US" b="1" dirty="0"/>
              <a:t>monitor</a:t>
            </a:r>
            <a:r>
              <a:rPr lang="en-US" dirty="0"/>
              <a:t> during the coming year.  </a:t>
            </a:r>
          </a:p>
          <a:p>
            <a:r>
              <a:rPr lang="en-US" b="1" dirty="0"/>
              <a:t>Each</a:t>
            </a:r>
            <a:r>
              <a:rPr lang="en-US" dirty="0"/>
              <a:t> element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have an </a:t>
            </a:r>
            <a:r>
              <a:rPr lang="en-US" b="1" dirty="0"/>
              <a:t>element owner </a:t>
            </a:r>
            <a:r>
              <a:rPr lang="en-US" dirty="0"/>
              <a:t>assigned to it who will </a:t>
            </a:r>
            <a:r>
              <a:rPr lang="en-US" b="1" dirty="0"/>
              <a:t>evaluate</a:t>
            </a:r>
            <a:r>
              <a:rPr lang="en-US" dirty="0"/>
              <a:t> the </a:t>
            </a:r>
            <a:r>
              <a:rPr lang="en-US" b="1" dirty="0"/>
              <a:t>effectiveness</a:t>
            </a:r>
            <a:r>
              <a:rPr lang="en-US" dirty="0"/>
              <a:t> again </a:t>
            </a:r>
            <a:r>
              <a:rPr lang="en-US" b="1" dirty="0"/>
              <a:t>before</a:t>
            </a:r>
            <a:r>
              <a:rPr lang="en-US" dirty="0"/>
              <a:t> the </a:t>
            </a:r>
            <a:r>
              <a:rPr lang="en-US" b="1" dirty="0"/>
              <a:t>next</a:t>
            </a:r>
            <a:r>
              <a:rPr lang="en-US" dirty="0"/>
              <a:t> </a:t>
            </a:r>
            <a:r>
              <a:rPr lang="en-US" b="1" dirty="0"/>
              <a:t>annual</a:t>
            </a:r>
            <a:r>
              <a:rPr lang="en-US" dirty="0"/>
              <a:t> self-evaluation is due.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84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Every</a:t>
            </a:r>
            <a:r>
              <a:rPr lang="en-US" dirty="0"/>
              <a:t> element must have a </a:t>
            </a:r>
            <a:r>
              <a:rPr lang="en-US" b="1" dirty="0"/>
              <a:t>Target Date </a:t>
            </a:r>
            <a:r>
              <a:rPr lang="en-US" dirty="0"/>
              <a:t>of </a:t>
            </a:r>
            <a:r>
              <a:rPr lang="en-US" b="1" dirty="0"/>
              <a:t>completion </a:t>
            </a:r>
            <a:r>
              <a:rPr lang="en-US" dirty="0"/>
              <a:t>either for review or recommendations implemented.</a:t>
            </a:r>
          </a:p>
          <a:p>
            <a:r>
              <a:rPr lang="en-US" dirty="0"/>
              <a:t>Every element has a “</a:t>
            </a:r>
            <a:r>
              <a:rPr lang="en-US" b="1" dirty="0"/>
              <a:t>Click here for help</a:t>
            </a:r>
            <a:r>
              <a:rPr lang="en-US" dirty="0"/>
              <a:t>” link that will take you to the </a:t>
            </a:r>
            <a:r>
              <a:rPr lang="en-US" b="1" dirty="0"/>
              <a:t>corresponding</a:t>
            </a:r>
            <a:r>
              <a:rPr lang="en-US" dirty="0"/>
              <a:t> section in the </a:t>
            </a:r>
            <a:r>
              <a:rPr lang="en-US" b="1" dirty="0"/>
              <a:t>appendix</a:t>
            </a:r>
            <a:r>
              <a:rPr lang="en-US" dirty="0"/>
              <a:t> that will provide </a:t>
            </a:r>
            <a:r>
              <a:rPr lang="en-US" b="1" dirty="0"/>
              <a:t>additional</a:t>
            </a:r>
            <a:r>
              <a:rPr lang="en-US" dirty="0"/>
              <a:t> information for that element.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40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Every</a:t>
            </a:r>
            <a:r>
              <a:rPr lang="en-US" dirty="0"/>
              <a:t> element must have a </a:t>
            </a:r>
            <a:r>
              <a:rPr lang="en-US" b="1" dirty="0"/>
              <a:t>Target Date </a:t>
            </a:r>
            <a:r>
              <a:rPr lang="en-US" dirty="0"/>
              <a:t>of </a:t>
            </a:r>
            <a:r>
              <a:rPr lang="en-US" b="1" dirty="0"/>
              <a:t>completion </a:t>
            </a:r>
            <a:r>
              <a:rPr lang="en-US" dirty="0"/>
              <a:t>either for review or recommendations implemented.</a:t>
            </a:r>
          </a:p>
          <a:p>
            <a:r>
              <a:rPr lang="en-US" dirty="0"/>
              <a:t>Every element has a “</a:t>
            </a:r>
            <a:r>
              <a:rPr lang="en-US" b="1" dirty="0"/>
              <a:t>Click here for help</a:t>
            </a:r>
            <a:r>
              <a:rPr lang="en-US" dirty="0"/>
              <a:t>” link that will take you to the </a:t>
            </a:r>
            <a:r>
              <a:rPr lang="en-US" b="1" dirty="0"/>
              <a:t>corresponding</a:t>
            </a:r>
            <a:r>
              <a:rPr lang="en-US" dirty="0"/>
              <a:t> section in the </a:t>
            </a:r>
            <a:r>
              <a:rPr lang="en-US" b="1" dirty="0"/>
              <a:t>appendix</a:t>
            </a:r>
            <a:r>
              <a:rPr lang="en-US" dirty="0"/>
              <a:t> that will provide </a:t>
            </a:r>
            <a:r>
              <a:rPr lang="en-US" b="1" dirty="0"/>
              <a:t>additional</a:t>
            </a:r>
            <a:r>
              <a:rPr lang="en-US" dirty="0"/>
              <a:t> information for that element.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0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36037001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08691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17894579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70638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20524356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>
                <a:solidFill>
                  <a:srgbClr val="0D0C73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92876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060" y="5760959"/>
            <a:ext cx="145097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9491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36611128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159629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37557790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4513780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26132761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>
                <a:solidFill>
                  <a:srgbClr val="0D0C73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28824893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13319729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F001D-AFDA-4F88-89DC-5736368E09F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7" y="6019800"/>
            <a:ext cx="15435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5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467" y="2960318"/>
            <a:ext cx="8229600" cy="856488"/>
          </a:xfrm>
        </p:spPr>
        <p:txBody>
          <a:bodyPr/>
          <a:lstStyle/>
          <a:p>
            <a:pPr algn="ctr"/>
            <a:r>
              <a:rPr lang="en-US" sz="6000" b="1" dirty="0"/>
              <a:t>Element Description</a:t>
            </a:r>
          </a:p>
        </p:txBody>
      </p:sp>
      <p:pic>
        <p:nvPicPr>
          <p:cNvPr id="5" name="Red Must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696" y="31837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the spacebar to continue</a:t>
            </a:r>
          </a:p>
        </p:txBody>
      </p:sp>
    </p:spTree>
    <p:extLst>
      <p:ext uri="{BB962C8B-B14F-4D97-AF65-F5344CB8AC3E}">
        <p14:creationId xmlns:p14="http://schemas.microsoft.com/office/powerpoint/2010/main" val="175318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56488"/>
          </a:xfrm>
        </p:spPr>
        <p:txBody>
          <a:bodyPr/>
          <a:lstStyle/>
          <a:p>
            <a:r>
              <a:rPr lang="en-US" b="1" dirty="0"/>
              <a:t>Element Description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59" y="1313329"/>
            <a:ext cx="6197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effectiveness</a:t>
            </a:r>
            <a:r>
              <a:rPr lang="en-US" dirty="0"/>
              <a:t> of each </a:t>
            </a:r>
            <a:r>
              <a:rPr lang="en-US" b="1" dirty="0"/>
              <a:t>element</a:t>
            </a:r>
            <a:r>
              <a:rPr lang="en-US" dirty="0"/>
              <a:t> and </a:t>
            </a:r>
            <a:r>
              <a:rPr lang="en-US" b="1" dirty="0"/>
              <a:t>sub-element</a:t>
            </a:r>
            <a:r>
              <a:rPr lang="en-US" dirty="0"/>
              <a:t> needs to be </a:t>
            </a:r>
            <a:r>
              <a:rPr lang="en-US" b="1" dirty="0"/>
              <a:t>assessed briefly </a:t>
            </a:r>
            <a:r>
              <a:rPr lang="en-US" dirty="0"/>
              <a:t>in narrative form.</a:t>
            </a:r>
          </a:p>
          <a:p>
            <a:endParaRPr lang="en-US" dirty="0"/>
          </a:p>
          <a:p>
            <a:r>
              <a:rPr lang="en-US" b="1" dirty="0"/>
              <a:t>Identify</a:t>
            </a:r>
            <a:r>
              <a:rPr lang="en-US" dirty="0"/>
              <a:t> </a:t>
            </a:r>
            <a:r>
              <a:rPr lang="en-US" b="1" dirty="0"/>
              <a:t>strengths</a:t>
            </a:r>
            <a:r>
              <a:rPr lang="en-US" dirty="0"/>
              <a:t> and </a:t>
            </a:r>
            <a:r>
              <a:rPr lang="en-US" b="1" dirty="0"/>
              <a:t>successes</a:t>
            </a:r>
            <a:r>
              <a:rPr lang="en-US" dirty="0"/>
              <a:t> as well as </a:t>
            </a:r>
            <a:r>
              <a:rPr lang="en-US" b="1" dirty="0"/>
              <a:t>opportunities</a:t>
            </a:r>
            <a:r>
              <a:rPr lang="en-US" dirty="0"/>
              <a:t> for </a:t>
            </a:r>
            <a:r>
              <a:rPr lang="en-US" b="1" dirty="0"/>
              <a:t>improvement</a:t>
            </a:r>
            <a:r>
              <a:rPr lang="en-US" dirty="0"/>
              <a:t> that will </a:t>
            </a:r>
            <a:r>
              <a:rPr lang="en-US" b="1" dirty="0"/>
              <a:t>translate</a:t>
            </a:r>
            <a:r>
              <a:rPr lang="en-US" dirty="0"/>
              <a:t> into </a:t>
            </a:r>
            <a:r>
              <a:rPr lang="en-US" b="1" dirty="0"/>
              <a:t>specific</a:t>
            </a:r>
            <a:r>
              <a:rPr lang="en-US" dirty="0"/>
              <a:t> and </a:t>
            </a:r>
            <a:r>
              <a:rPr lang="en-US" b="1" dirty="0"/>
              <a:t>measurable</a:t>
            </a:r>
            <a:r>
              <a:rPr lang="en-US" dirty="0"/>
              <a:t> goals for the coming year.  </a:t>
            </a:r>
          </a:p>
          <a:p>
            <a:endParaRPr lang="en-US" dirty="0"/>
          </a:p>
          <a:p>
            <a:r>
              <a:rPr lang="en-US" dirty="0"/>
              <a:t>You will need to be </a:t>
            </a:r>
            <a:r>
              <a:rPr lang="en-US" b="1" dirty="0"/>
              <a:t>evaluating</a:t>
            </a:r>
            <a:r>
              <a:rPr lang="en-US" dirty="0"/>
              <a:t> your program much </a:t>
            </a:r>
            <a:r>
              <a:rPr lang="en-US" b="1" dirty="0"/>
              <a:t>like</a:t>
            </a:r>
            <a:r>
              <a:rPr lang="en-US" dirty="0"/>
              <a:t> the </a:t>
            </a:r>
            <a:r>
              <a:rPr lang="en-US" b="1" dirty="0"/>
              <a:t>VOSH VPP evaluation </a:t>
            </a:r>
            <a:r>
              <a:rPr lang="en-US" dirty="0"/>
              <a:t>team does.</a:t>
            </a: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588" y="304800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the spacebar to continue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9C60CF6-9D3B-4CCD-B9D3-B601F4D59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577" y="1310073"/>
            <a:ext cx="4976905" cy="27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1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56488"/>
          </a:xfrm>
        </p:spPr>
        <p:txBody>
          <a:bodyPr/>
          <a:lstStyle/>
          <a:p>
            <a:r>
              <a:rPr lang="en-US" b="1" dirty="0"/>
              <a:t>Element Description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34" y="1252461"/>
            <a:ext cx="613783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Include in each element/sub-element if the element is </a:t>
            </a:r>
            <a:r>
              <a:rPr lang="en-US" b="1" dirty="0"/>
              <a:t>Effective, Needs Improvement </a:t>
            </a:r>
            <a:r>
              <a:rPr lang="en-US" dirty="0"/>
              <a:t>or</a:t>
            </a:r>
            <a:r>
              <a:rPr lang="en-US" b="1" dirty="0"/>
              <a:t> Not Effective,</a:t>
            </a:r>
            <a:r>
              <a:rPr lang="en-US" dirty="0"/>
              <a:t> (</a:t>
            </a:r>
            <a:r>
              <a:rPr lang="en-US" i="1" dirty="0"/>
              <a:t>use the drop down box</a:t>
            </a:r>
            <a:r>
              <a:rPr lang="en-US" dirty="0"/>
              <a:t>) and </a:t>
            </a:r>
            <a:r>
              <a:rPr lang="en-US" b="1" dirty="0"/>
              <a:t>any</a:t>
            </a:r>
            <a:r>
              <a:rPr lang="en-US" dirty="0"/>
              <a:t> </a:t>
            </a:r>
            <a:r>
              <a:rPr lang="en-US" b="1" dirty="0"/>
              <a:t>recommendations</a:t>
            </a:r>
            <a:r>
              <a:rPr lang="en-US" dirty="0"/>
              <a:t> for </a:t>
            </a:r>
            <a:r>
              <a:rPr lang="en-US" b="1" dirty="0"/>
              <a:t>improvement</a:t>
            </a:r>
            <a:r>
              <a:rPr lang="en-US" dirty="0"/>
              <a:t> that you plan to </a:t>
            </a:r>
            <a:r>
              <a:rPr lang="en-US" b="1" dirty="0"/>
              <a:t>monitor</a:t>
            </a:r>
            <a:r>
              <a:rPr lang="en-US" dirty="0"/>
              <a:t> during the coming year.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Each</a:t>
            </a:r>
            <a:r>
              <a:rPr lang="en-US" dirty="0"/>
              <a:t> element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have an </a:t>
            </a:r>
            <a:r>
              <a:rPr lang="en-US" b="1" dirty="0"/>
              <a:t>element owner </a:t>
            </a:r>
            <a:r>
              <a:rPr lang="en-US" dirty="0"/>
              <a:t>assigned to it who will </a:t>
            </a:r>
            <a:r>
              <a:rPr lang="en-US" b="1" dirty="0"/>
              <a:t>evaluate</a:t>
            </a:r>
            <a:r>
              <a:rPr lang="en-US" dirty="0"/>
              <a:t> the </a:t>
            </a:r>
            <a:r>
              <a:rPr lang="en-US" b="1" dirty="0"/>
              <a:t>effectiveness</a:t>
            </a:r>
            <a:r>
              <a:rPr lang="en-US" dirty="0"/>
              <a:t> again </a:t>
            </a:r>
            <a:r>
              <a:rPr lang="en-US" b="1" dirty="0"/>
              <a:t>before</a:t>
            </a:r>
            <a:r>
              <a:rPr lang="en-US" dirty="0"/>
              <a:t> the </a:t>
            </a:r>
            <a:r>
              <a:rPr lang="en-US" b="1" dirty="0"/>
              <a:t>next</a:t>
            </a:r>
            <a:r>
              <a:rPr lang="en-US" dirty="0"/>
              <a:t> </a:t>
            </a:r>
            <a:r>
              <a:rPr lang="en-US" b="1" dirty="0"/>
              <a:t>annual</a:t>
            </a:r>
            <a:r>
              <a:rPr lang="en-US" dirty="0"/>
              <a:t> self-evaluation is due.</a:t>
            </a:r>
          </a:p>
        </p:txBody>
      </p:sp>
      <p:pic>
        <p:nvPicPr>
          <p:cNvPr id="4098" name="Picture 2" descr="C:\Users\wxk39872\AppData\Local\Microsoft\Windows\Temporary Internet Files\Content.IE5\CTWR7J2P\Merlin2525-Due-Business-Stamp-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744">
            <a:off x="7875820" y="5208535"/>
            <a:ext cx="1752600" cy="17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451" y="5763129"/>
            <a:ext cx="1450974" cy="914479"/>
          </a:xfrm>
          <a:prstGeom prst="rect">
            <a:avLst/>
          </a:prstGeom>
        </p:spPr>
      </p:pic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464" y="30480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the spacebar to continue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6D2A916-8A85-4BE7-9B9E-A1DCB1361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3517" y="1347425"/>
            <a:ext cx="4976905" cy="27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6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56488"/>
          </a:xfrm>
        </p:spPr>
        <p:txBody>
          <a:bodyPr/>
          <a:lstStyle/>
          <a:p>
            <a:r>
              <a:rPr lang="en-US" b="1" dirty="0"/>
              <a:t>Element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8534400" cy="43891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Every</a:t>
            </a:r>
            <a:r>
              <a:rPr lang="en-US" dirty="0"/>
              <a:t> element must have a </a:t>
            </a:r>
            <a:r>
              <a:rPr lang="en-US" b="1" dirty="0"/>
              <a:t>Target Date </a:t>
            </a:r>
            <a:r>
              <a:rPr lang="en-US" dirty="0"/>
              <a:t>of </a:t>
            </a:r>
            <a:r>
              <a:rPr lang="en-US" b="1" dirty="0"/>
              <a:t>completion </a:t>
            </a:r>
            <a:r>
              <a:rPr lang="en-US" dirty="0"/>
              <a:t>either for review or recommendations implemented.</a:t>
            </a:r>
          </a:p>
          <a:p>
            <a:endParaRPr lang="en-US" dirty="0"/>
          </a:p>
          <a:p>
            <a:r>
              <a:rPr lang="en-US" dirty="0"/>
              <a:t>Every element has a “</a:t>
            </a:r>
            <a:r>
              <a:rPr lang="en-US" b="1" dirty="0"/>
              <a:t>Click here for help</a:t>
            </a:r>
            <a:r>
              <a:rPr lang="en-US" dirty="0"/>
              <a:t>” link that will take you to the </a:t>
            </a:r>
            <a:r>
              <a:rPr lang="en-US" b="1" dirty="0"/>
              <a:t>corresponding</a:t>
            </a:r>
            <a:r>
              <a:rPr lang="en-US" dirty="0"/>
              <a:t> section in the </a:t>
            </a:r>
            <a:r>
              <a:rPr lang="en-US" b="1" dirty="0"/>
              <a:t>appendix</a:t>
            </a:r>
            <a:r>
              <a:rPr lang="en-US" dirty="0"/>
              <a:t> that will provide </a:t>
            </a:r>
            <a:r>
              <a:rPr lang="en-US" b="1" dirty="0"/>
              <a:t>additional</a:t>
            </a:r>
            <a:r>
              <a:rPr lang="en-US" dirty="0"/>
              <a:t> information for that element.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231" y="5769349"/>
            <a:ext cx="1450974" cy="914479"/>
          </a:xfrm>
          <a:prstGeom prst="rect">
            <a:avLst/>
          </a:prstGeom>
        </p:spPr>
      </p:pic>
      <p:pic>
        <p:nvPicPr>
          <p:cNvPr id="6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307" y="30480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the spacebar to continue</a:t>
            </a:r>
          </a:p>
        </p:txBody>
      </p:sp>
    </p:spTree>
    <p:extLst>
      <p:ext uri="{BB962C8B-B14F-4D97-AF65-F5344CB8AC3E}">
        <p14:creationId xmlns:p14="http://schemas.microsoft.com/office/powerpoint/2010/main" val="25442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56488"/>
          </a:xfrm>
        </p:spPr>
        <p:txBody>
          <a:bodyPr/>
          <a:lstStyle/>
          <a:p>
            <a:r>
              <a:rPr lang="en-US" b="1" dirty="0"/>
              <a:t>Help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679" y="1343693"/>
            <a:ext cx="2736011" cy="50680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Information and descriptions for all aspects of the evaluation.</a:t>
            </a:r>
          </a:p>
          <a:p>
            <a:endParaRPr lang="en-US" dirty="0"/>
          </a:p>
          <a:p>
            <a:r>
              <a:rPr lang="en-US" dirty="0"/>
              <a:t>Link will return you to your previous section of the self-evaluation.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48" y="487045"/>
            <a:ext cx="7405652" cy="6370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the spacebar to complete</a:t>
            </a:r>
          </a:p>
        </p:txBody>
      </p:sp>
    </p:spTree>
    <p:extLst>
      <p:ext uri="{BB962C8B-B14F-4D97-AF65-F5344CB8AC3E}">
        <p14:creationId xmlns:p14="http://schemas.microsoft.com/office/powerpoint/2010/main" val="287813709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PP Recert PPT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0D0C7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rgbClr val="FFFF00"/>
            </a:solidFill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3CF07E2071741BFB88759396349F3" ma:contentTypeVersion="4" ma:contentTypeDescription="Create a new document." ma:contentTypeScope="" ma:versionID="3e4b65b831af5c5f2ef436bd2aa58faf">
  <xsd:schema xmlns:xsd="http://www.w3.org/2001/XMLSchema" xmlns:xs="http://www.w3.org/2001/XMLSchema" xmlns:p="http://schemas.microsoft.com/office/2006/metadata/properties" xmlns:ns2="7dff0276-1a18-4a0a-a1b9-413c8d1321ef" xmlns:ns3="bfa5c831-db00-4542-aa15-6b94aa1d4d14" targetNamespace="http://schemas.microsoft.com/office/2006/metadata/properties" ma:root="true" ma:fieldsID="c284475e0f5f2c0d0448ff9b454b95eb" ns2:_="" ns3:_="">
    <xsd:import namespace="7dff0276-1a18-4a0a-a1b9-413c8d1321ef"/>
    <xsd:import namespace="bfa5c831-db00-4542-aa15-6b94aa1d4d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f0276-1a18-4a0a-a1b9-413c8d132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5c831-db00-4542-aa15-6b94aa1d4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CFA29-5889-42DE-BA51-090F1894FD76}"/>
</file>

<file path=customXml/itemProps2.xml><?xml version="1.0" encoding="utf-8"?>
<ds:datastoreItem xmlns:ds="http://schemas.openxmlformats.org/officeDocument/2006/customXml" ds:itemID="{8CEC0ADE-64FA-4E47-A900-4BAB46AFBD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7E66C5-DD56-446B-ACDB-0DC0F98104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500</Words>
  <Application>Microsoft Office PowerPoint</Application>
  <PresentationFormat>Widescreen</PresentationFormat>
  <Paragraphs>42</Paragraphs>
  <Slides>5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VPP Recert PPT</vt:lpstr>
      <vt:lpstr>Element Description</vt:lpstr>
      <vt:lpstr>Element Description Info</vt:lpstr>
      <vt:lpstr>Element Description Info</vt:lpstr>
      <vt:lpstr>Element Info</vt:lpstr>
      <vt:lpstr>Help Links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VITA Program</cp:lastModifiedBy>
  <cp:revision>15</cp:revision>
  <dcterms:created xsi:type="dcterms:W3CDTF">2020-04-08T17:56:26Z</dcterms:created>
  <dcterms:modified xsi:type="dcterms:W3CDTF">2020-05-20T19:14:30Z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0x0101000883CF07E2071741BFB88759396349F3</vt:lpwstr>
  </property>
</Properties>
</file>