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41D6D-1E95-489C-86DA-578142558CD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EB8D5-F8D2-4B31-9D60-E7F2A9F5E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6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information </a:t>
            </a:r>
            <a:r>
              <a:rPr lang="en-US" b="1" dirty="0" smtClean="0"/>
              <a:t>must</a:t>
            </a:r>
            <a:r>
              <a:rPr lang="en-US" dirty="0" smtClean="0"/>
              <a:t> be completed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something </a:t>
            </a:r>
            <a:r>
              <a:rPr lang="en-US" b="1" dirty="0" smtClean="0"/>
              <a:t>doesn’t apply</a:t>
            </a:r>
            <a:r>
              <a:rPr lang="en-US" dirty="0" smtClean="0"/>
              <a:t>, Type </a:t>
            </a:r>
            <a:r>
              <a:rPr lang="en-US" b="1" dirty="0" smtClean="0"/>
              <a:t>N/A</a:t>
            </a:r>
            <a:r>
              <a:rPr lang="en-US" dirty="0" smtClean="0"/>
              <a:t> in the box</a:t>
            </a:r>
          </a:p>
          <a:p>
            <a:endParaRPr lang="en-US" b="1" dirty="0" smtClean="0"/>
          </a:p>
          <a:p>
            <a:r>
              <a:rPr lang="en-US" b="1" dirty="0" smtClean="0"/>
              <a:t>Links</a:t>
            </a:r>
            <a:r>
              <a:rPr lang="en-US" dirty="0" smtClean="0"/>
              <a:t> to the definitions of FEIN and NAICS code information provided in the </a:t>
            </a:r>
            <a:r>
              <a:rPr lang="en-US" b="1" dirty="0" smtClean="0"/>
              <a:t>Appendix</a:t>
            </a:r>
            <a:r>
              <a:rPr lang="en-US" dirty="0" smtClean="0"/>
              <a:t> (</a:t>
            </a:r>
            <a:r>
              <a:rPr lang="en-US" b="1" dirty="0" smtClean="0"/>
              <a:t>There is a link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b="1" dirty="0" smtClean="0"/>
              <a:t>Site</a:t>
            </a:r>
            <a:r>
              <a:rPr lang="en-US" dirty="0" smtClean="0"/>
              <a:t> and </a:t>
            </a:r>
            <a:r>
              <a:rPr lang="en-US" b="1" dirty="0" smtClean="0"/>
              <a:t>Corporation</a:t>
            </a:r>
            <a:r>
              <a:rPr lang="en-US" dirty="0" smtClean="0"/>
              <a:t> information is the </a:t>
            </a:r>
            <a:r>
              <a:rPr lang="en-US" b="1" dirty="0" smtClean="0"/>
              <a:t>same</a:t>
            </a:r>
            <a:r>
              <a:rPr lang="en-US" dirty="0" smtClean="0"/>
              <a:t>, select the </a:t>
            </a:r>
            <a:r>
              <a:rPr lang="en-US" b="1" dirty="0" smtClean="0"/>
              <a:t>drop down </a:t>
            </a:r>
            <a:r>
              <a:rPr lang="en-US" dirty="0" smtClean="0"/>
              <a:t>box and select </a:t>
            </a:r>
            <a:r>
              <a:rPr lang="en-US" b="1" dirty="0" smtClean="0">
                <a:solidFill>
                  <a:srgbClr val="FF0000"/>
                </a:solidFill>
              </a:rPr>
              <a:t>Corporate information is same as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35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information </a:t>
            </a:r>
            <a:r>
              <a:rPr lang="en-US" b="1" dirty="0" smtClean="0"/>
              <a:t>must</a:t>
            </a:r>
            <a:r>
              <a:rPr lang="en-US" dirty="0" smtClean="0"/>
              <a:t> be completed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something </a:t>
            </a:r>
            <a:r>
              <a:rPr lang="en-US" b="1" dirty="0" smtClean="0"/>
              <a:t>doesn’t apply</a:t>
            </a:r>
            <a:r>
              <a:rPr lang="en-US" dirty="0" smtClean="0"/>
              <a:t>, Type </a:t>
            </a:r>
            <a:r>
              <a:rPr lang="en-US" b="1" dirty="0" smtClean="0"/>
              <a:t>N/A</a:t>
            </a:r>
            <a:r>
              <a:rPr lang="en-US" dirty="0" smtClean="0"/>
              <a:t> in the box</a:t>
            </a:r>
          </a:p>
          <a:p>
            <a:endParaRPr lang="en-US" b="1" dirty="0" smtClean="0"/>
          </a:p>
          <a:p>
            <a:r>
              <a:rPr lang="en-US" b="1" dirty="0" smtClean="0"/>
              <a:t>Links</a:t>
            </a:r>
            <a:r>
              <a:rPr lang="en-US" dirty="0" smtClean="0"/>
              <a:t> to the definitions of FEIN and NAICS code information provided in the </a:t>
            </a:r>
            <a:r>
              <a:rPr lang="en-US" b="1" dirty="0" smtClean="0"/>
              <a:t>Appendix</a:t>
            </a:r>
            <a:r>
              <a:rPr lang="en-US" dirty="0" smtClean="0"/>
              <a:t> (</a:t>
            </a:r>
            <a:r>
              <a:rPr lang="en-US" b="1" dirty="0" smtClean="0"/>
              <a:t>There is a link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b="1" dirty="0" smtClean="0"/>
              <a:t>Site</a:t>
            </a:r>
            <a:r>
              <a:rPr lang="en-US" dirty="0" smtClean="0"/>
              <a:t> and </a:t>
            </a:r>
            <a:r>
              <a:rPr lang="en-US" b="1" dirty="0" smtClean="0"/>
              <a:t>Corporation</a:t>
            </a:r>
            <a:r>
              <a:rPr lang="en-US" dirty="0" smtClean="0"/>
              <a:t> information is the </a:t>
            </a:r>
            <a:r>
              <a:rPr lang="en-US" b="1" dirty="0" smtClean="0"/>
              <a:t>same</a:t>
            </a:r>
            <a:r>
              <a:rPr lang="en-US" dirty="0" smtClean="0"/>
              <a:t>, select the </a:t>
            </a:r>
            <a:r>
              <a:rPr lang="en-US" b="1" dirty="0" smtClean="0"/>
              <a:t>drop down </a:t>
            </a:r>
            <a:r>
              <a:rPr lang="en-US" dirty="0" smtClean="0"/>
              <a:t>box and select </a:t>
            </a:r>
            <a:r>
              <a:rPr lang="en-US" b="1" dirty="0" smtClean="0">
                <a:solidFill>
                  <a:srgbClr val="FF0000"/>
                </a:solidFill>
              </a:rPr>
              <a:t>Corporate information is same as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79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Union</a:t>
            </a:r>
            <a:r>
              <a:rPr lang="en-US" dirty="0" smtClean="0"/>
              <a:t> Information – Include Union </a:t>
            </a:r>
            <a:r>
              <a:rPr lang="en-US" b="1" dirty="0" smtClean="0"/>
              <a:t>Rep</a:t>
            </a:r>
            <a:r>
              <a:rPr lang="en-US" dirty="0" smtClean="0"/>
              <a:t> and </a:t>
            </a:r>
            <a:r>
              <a:rPr lang="en-US" b="1" dirty="0" smtClean="0"/>
              <a:t>contact</a:t>
            </a:r>
            <a:r>
              <a:rPr lang="en-US" dirty="0" smtClean="0"/>
              <a:t> information  - If there is no Union – Enter N/A</a:t>
            </a:r>
          </a:p>
          <a:p>
            <a:r>
              <a:rPr lang="en-US" dirty="0" smtClean="0"/>
              <a:t>Summary Information</a:t>
            </a:r>
          </a:p>
          <a:p>
            <a:pPr lvl="1"/>
            <a:r>
              <a:rPr lang="en-US" b="1" dirty="0" smtClean="0"/>
              <a:t>Describe</a:t>
            </a:r>
            <a:r>
              <a:rPr lang="en-US" dirty="0" smtClean="0"/>
              <a:t> what type of work is </a:t>
            </a:r>
            <a:r>
              <a:rPr lang="en-US" b="1" dirty="0" smtClean="0"/>
              <a:t>performed</a:t>
            </a:r>
            <a:r>
              <a:rPr lang="en-US" dirty="0" smtClean="0"/>
              <a:t> at the site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size</a:t>
            </a:r>
            <a:r>
              <a:rPr lang="en-US" dirty="0" smtClean="0"/>
              <a:t> of the site (acres, sq. foot, building, etc.)</a:t>
            </a:r>
          </a:p>
          <a:p>
            <a:pPr lvl="1"/>
            <a:r>
              <a:rPr lang="en-US" dirty="0" smtClean="0"/>
              <a:t>How many </a:t>
            </a:r>
            <a:r>
              <a:rPr lang="en-US" b="1" dirty="0" smtClean="0"/>
              <a:t>workers</a:t>
            </a:r>
            <a:r>
              <a:rPr lang="en-US" dirty="0" smtClean="0"/>
              <a:t> are at the site in </a:t>
            </a:r>
            <a:r>
              <a:rPr lang="en-US" b="1" dirty="0" smtClean="0"/>
              <a:t>each</a:t>
            </a:r>
            <a:r>
              <a:rPr lang="en-US" dirty="0" smtClean="0"/>
              <a:t> of the </a:t>
            </a:r>
            <a:r>
              <a:rPr lang="en-US" b="1" dirty="0" smtClean="0"/>
              <a:t>categories</a:t>
            </a:r>
            <a:r>
              <a:rPr lang="en-US" dirty="0" smtClean="0"/>
              <a:t> listed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shifts / hours</a:t>
            </a:r>
            <a:r>
              <a:rPr lang="en-US" dirty="0" smtClean="0"/>
              <a:t> worked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67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List</a:t>
            </a:r>
            <a:r>
              <a:rPr lang="en-US" dirty="0" smtClean="0"/>
              <a:t> and </a:t>
            </a:r>
            <a:r>
              <a:rPr lang="en-US" b="1" dirty="0" smtClean="0"/>
              <a:t>describe</a:t>
            </a:r>
            <a:r>
              <a:rPr lang="en-US" dirty="0" smtClean="0"/>
              <a:t> any </a:t>
            </a:r>
            <a:r>
              <a:rPr lang="en-US" b="1" dirty="0" smtClean="0"/>
              <a:t>significant</a:t>
            </a:r>
            <a:r>
              <a:rPr lang="en-US" dirty="0" smtClean="0"/>
              <a:t> events that have happened</a:t>
            </a:r>
          </a:p>
          <a:p>
            <a:pPr lvl="1"/>
            <a:r>
              <a:rPr lang="en-US" b="1" dirty="0" smtClean="0"/>
              <a:t>Include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Management changes, Restructures</a:t>
            </a:r>
          </a:p>
          <a:p>
            <a:pPr lvl="2"/>
            <a:r>
              <a:rPr lang="en-US" dirty="0" smtClean="0"/>
              <a:t>Corporate buy-outs</a:t>
            </a:r>
          </a:p>
          <a:p>
            <a:pPr lvl="2"/>
            <a:r>
              <a:rPr lang="en-US" dirty="0" smtClean="0"/>
              <a:t>Layoffs, pay cuts</a:t>
            </a:r>
          </a:p>
          <a:p>
            <a:pPr lvl="2"/>
            <a:r>
              <a:rPr lang="en-US" dirty="0" smtClean="0"/>
              <a:t>Programs or policy changes</a:t>
            </a:r>
          </a:p>
          <a:p>
            <a:pPr lvl="2"/>
            <a:r>
              <a:rPr lang="en-US" dirty="0" smtClean="0"/>
              <a:t>Fatalities, accidents, complaints, OSHA enforcement</a:t>
            </a:r>
          </a:p>
          <a:p>
            <a:pPr lvl="1"/>
            <a:r>
              <a:rPr lang="en-US" b="1" dirty="0" smtClean="0"/>
              <a:t>Explain</a:t>
            </a:r>
            <a:r>
              <a:rPr lang="en-US" dirty="0" smtClean="0"/>
              <a:t> the </a:t>
            </a:r>
            <a:r>
              <a:rPr lang="en-US" b="1" dirty="0" smtClean="0"/>
              <a:t>impact</a:t>
            </a:r>
            <a:r>
              <a:rPr lang="en-US" dirty="0" smtClean="0"/>
              <a:t> and if it was a </a:t>
            </a:r>
            <a:r>
              <a:rPr lang="en-US" b="1" dirty="0" smtClean="0"/>
              <a:t>positive</a:t>
            </a:r>
            <a:r>
              <a:rPr lang="en-US" dirty="0" smtClean="0"/>
              <a:t> or </a:t>
            </a:r>
            <a:r>
              <a:rPr lang="en-US" b="1" dirty="0" smtClean="0"/>
              <a:t>negative</a:t>
            </a:r>
            <a:r>
              <a:rPr lang="en-US" dirty="0" smtClean="0"/>
              <a:t> effect (use </a:t>
            </a:r>
            <a:r>
              <a:rPr lang="en-US" b="1" dirty="0" smtClean="0"/>
              <a:t>drop down </a:t>
            </a:r>
            <a:r>
              <a:rPr lang="en-US" dirty="0" smtClean="0"/>
              <a:t>to select)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55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50541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408691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553288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70638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365881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>
                <a:solidFill>
                  <a:srgbClr val="0D0C73"/>
                </a:solidFill>
                <a:latin typeface="Century Gothic" panose="020B05020202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92876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101763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61495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798831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7418877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0D0C7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534046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898302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D0C7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>
                <a:solidFill>
                  <a:srgbClr val="0D0C73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767990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4" name="Rectangle 13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7225928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7" y="6019800"/>
            <a:ext cx="154355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0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699" y="2986645"/>
            <a:ext cx="8229600" cy="743712"/>
          </a:xfrm>
        </p:spPr>
        <p:txBody>
          <a:bodyPr/>
          <a:lstStyle/>
          <a:p>
            <a:pPr algn="ctr"/>
            <a:r>
              <a:rPr lang="en-US" sz="6000" b="1" dirty="0" smtClean="0"/>
              <a:t>Site Information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105" y="5772469"/>
            <a:ext cx="1450974" cy="914479"/>
          </a:xfrm>
          <a:prstGeom prst="rect">
            <a:avLst/>
          </a:prstGeom>
        </p:spPr>
      </p:pic>
      <p:pic>
        <p:nvPicPr>
          <p:cNvPr id="7" name="Red Must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922" y="297873"/>
            <a:ext cx="609600" cy="609600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197922" y="6379171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2208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43712"/>
          </a:xfrm>
        </p:spPr>
        <p:txBody>
          <a:bodyPr/>
          <a:lstStyle/>
          <a:p>
            <a:r>
              <a:rPr lang="en-US" b="1" dirty="0" smtClean="0"/>
              <a:t>Site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8229600" cy="4389120"/>
          </a:xfrm>
        </p:spPr>
        <p:txBody>
          <a:bodyPr/>
          <a:lstStyle/>
          <a:p>
            <a:r>
              <a:rPr lang="en-US" dirty="0" smtClean="0"/>
              <a:t>All information </a:t>
            </a:r>
            <a:r>
              <a:rPr lang="en-US" b="1" dirty="0" smtClean="0"/>
              <a:t>must</a:t>
            </a:r>
            <a:r>
              <a:rPr lang="en-US" dirty="0" smtClean="0"/>
              <a:t> be completed</a:t>
            </a:r>
          </a:p>
          <a:p>
            <a:pPr lvl="1"/>
            <a:r>
              <a:rPr lang="en-US" dirty="0" smtClean="0"/>
              <a:t>If something </a:t>
            </a:r>
            <a:r>
              <a:rPr lang="en-US" b="1" dirty="0" smtClean="0"/>
              <a:t>doesn’t apply</a:t>
            </a:r>
            <a:r>
              <a:rPr lang="en-US" dirty="0" smtClean="0"/>
              <a:t>, Type </a:t>
            </a:r>
            <a:r>
              <a:rPr lang="en-US" b="1" dirty="0" smtClean="0"/>
              <a:t>N/A</a:t>
            </a:r>
            <a:r>
              <a:rPr lang="en-US" dirty="0" smtClean="0"/>
              <a:t> in the box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Links</a:t>
            </a:r>
            <a:r>
              <a:rPr lang="en-US" dirty="0" smtClean="0"/>
              <a:t> to the definitions of FEIN and NAICS code information provided in the </a:t>
            </a:r>
            <a:r>
              <a:rPr lang="en-US" b="1" dirty="0" smtClean="0"/>
              <a:t>Appendix</a:t>
            </a:r>
            <a:r>
              <a:rPr lang="en-US" dirty="0" smtClean="0"/>
              <a:t> (</a:t>
            </a:r>
            <a:r>
              <a:rPr lang="en-US" b="1" dirty="0" smtClean="0"/>
              <a:t>There is a link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b="1" dirty="0" smtClean="0"/>
              <a:t>Site</a:t>
            </a:r>
            <a:r>
              <a:rPr lang="en-US" dirty="0" smtClean="0"/>
              <a:t> and </a:t>
            </a:r>
            <a:r>
              <a:rPr lang="en-US" b="1" dirty="0" smtClean="0"/>
              <a:t>Corporation</a:t>
            </a:r>
            <a:r>
              <a:rPr lang="en-US" dirty="0" smtClean="0"/>
              <a:t> information is the </a:t>
            </a:r>
            <a:r>
              <a:rPr lang="en-US" b="1" dirty="0" smtClean="0"/>
              <a:t>same</a:t>
            </a:r>
            <a:r>
              <a:rPr lang="en-US" dirty="0" smtClean="0"/>
              <a:t>, select the </a:t>
            </a:r>
            <a:r>
              <a:rPr lang="en-US" b="1" dirty="0" smtClean="0"/>
              <a:t>drop down </a:t>
            </a:r>
            <a:r>
              <a:rPr lang="en-US" dirty="0" smtClean="0"/>
              <a:t>box and select </a:t>
            </a:r>
            <a:r>
              <a:rPr lang="en-US" b="1" dirty="0" smtClean="0">
                <a:solidFill>
                  <a:srgbClr val="FF0000"/>
                </a:solidFill>
              </a:rPr>
              <a:t>Corporate information is same as 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105" y="5772469"/>
            <a:ext cx="1450974" cy="914479"/>
          </a:xfrm>
          <a:prstGeom prst="rect">
            <a:avLst/>
          </a:prstGeom>
        </p:spPr>
      </p:pic>
      <p:pic>
        <p:nvPicPr>
          <p:cNvPr id="5" name="Slide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957" y="341693"/>
            <a:ext cx="487363" cy="487363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97922" y="6379171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5970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667512"/>
          </a:xfrm>
        </p:spPr>
        <p:txBody>
          <a:bodyPr/>
          <a:lstStyle/>
          <a:p>
            <a:r>
              <a:rPr lang="en-US" b="1" dirty="0" smtClean="0"/>
              <a:t>Additional Site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83377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Union</a:t>
            </a:r>
            <a:r>
              <a:rPr lang="en-US" dirty="0" smtClean="0"/>
              <a:t> Information – Include Union </a:t>
            </a:r>
            <a:r>
              <a:rPr lang="en-US" b="1" dirty="0" smtClean="0"/>
              <a:t>Rep</a:t>
            </a:r>
            <a:r>
              <a:rPr lang="en-US" dirty="0" smtClean="0"/>
              <a:t> and </a:t>
            </a:r>
            <a:r>
              <a:rPr lang="en-US" b="1" dirty="0" smtClean="0"/>
              <a:t>contact</a:t>
            </a:r>
            <a:r>
              <a:rPr lang="en-US" dirty="0" smtClean="0"/>
              <a:t> information  - If there is no Union – Enter N/A</a:t>
            </a:r>
          </a:p>
          <a:p>
            <a:endParaRPr lang="en-US" dirty="0" smtClean="0"/>
          </a:p>
          <a:p>
            <a:r>
              <a:rPr lang="en-US" dirty="0" smtClean="0"/>
              <a:t>Summary Information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Describe</a:t>
            </a:r>
            <a:r>
              <a:rPr lang="en-US" dirty="0" smtClean="0"/>
              <a:t> what type of work is </a:t>
            </a:r>
            <a:r>
              <a:rPr lang="en-US" b="1" dirty="0" smtClean="0"/>
              <a:t>performed</a:t>
            </a:r>
            <a:r>
              <a:rPr lang="en-US" dirty="0" smtClean="0"/>
              <a:t> at the site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size</a:t>
            </a:r>
            <a:r>
              <a:rPr lang="en-US" dirty="0" smtClean="0"/>
              <a:t> of the site (acres, sq. foot, building, etc.)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many </a:t>
            </a:r>
            <a:r>
              <a:rPr lang="en-US" b="1" dirty="0" smtClean="0"/>
              <a:t>workers</a:t>
            </a:r>
            <a:r>
              <a:rPr lang="en-US" dirty="0" smtClean="0"/>
              <a:t> are at the site in </a:t>
            </a:r>
            <a:r>
              <a:rPr lang="en-US" b="1" dirty="0" smtClean="0"/>
              <a:t>each</a:t>
            </a:r>
            <a:r>
              <a:rPr lang="en-US" dirty="0" smtClean="0"/>
              <a:t> of the </a:t>
            </a:r>
            <a:r>
              <a:rPr lang="en-US" b="1" dirty="0" smtClean="0"/>
              <a:t>categories</a:t>
            </a:r>
            <a:r>
              <a:rPr lang="en-US" dirty="0" smtClean="0"/>
              <a:t> listed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shifts / hours</a:t>
            </a:r>
            <a:r>
              <a:rPr lang="en-US" dirty="0" smtClean="0"/>
              <a:t> worked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105" y="5766719"/>
            <a:ext cx="1450974" cy="914479"/>
          </a:xfrm>
          <a:prstGeom prst="rect">
            <a:avLst/>
          </a:prstGeom>
        </p:spPr>
      </p:pic>
      <p:pic>
        <p:nvPicPr>
          <p:cNvPr id="5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36" y="355843"/>
            <a:ext cx="487363" cy="487363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97922" y="6379171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4188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43712"/>
          </a:xfrm>
        </p:spPr>
        <p:txBody>
          <a:bodyPr/>
          <a:lstStyle/>
          <a:p>
            <a:r>
              <a:rPr lang="en-US" b="1" dirty="0" smtClean="0"/>
              <a:t>Significant Events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List</a:t>
            </a:r>
            <a:r>
              <a:rPr lang="en-US" dirty="0" smtClean="0"/>
              <a:t> and </a:t>
            </a:r>
            <a:r>
              <a:rPr lang="en-US" b="1" dirty="0" smtClean="0"/>
              <a:t>describe</a:t>
            </a:r>
            <a:r>
              <a:rPr lang="en-US" dirty="0" smtClean="0"/>
              <a:t> any </a:t>
            </a:r>
            <a:r>
              <a:rPr lang="en-US" b="1" dirty="0" smtClean="0"/>
              <a:t>significant</a:t>
            </a:r>
            <a:r>
              <a:rPr lang="en-US" dirty="0" smtClean="0"/>
              <a:t> events that have happened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Include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Management changes, Restructures</a:t>
            </a:r>
          </a:p>
          <a:p>
            <a:pPr lvl="2"/>
            <a:r>
              <a:rPr lang="en-US" dirty="0" smtClean="0"/>
              <a:t>Corporate buy-outs</a:t>
            </a:r>
          </a:p>
          <a:p>
            <a:pPr lvl="2"/>
            <a:r>
              <a:rPr lang="en-US" dirty="0" smtClean="0"/>
              <a:t>Layoffs, pay cuts</a:t>
            </a:r>
          </a:p>
          <a:p>
            <a:pPr lvl="2"/>
            <a:r>
              <a:rPr lang="en-US" dirty="0" smtClean="0"/>
              <a:t>Programs or policy changes</a:t>
            </a:r>
          </a:p>
          <a:p>
            <a:pPr lvl="2"/>
            <a:r>
              <a:rPr lang="en-US" dirty="0" smtClean="0"/>
              <a:t>Fatalities, accidents, complaints, OSHA enforcement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Explain</a:t>
            </a:r>
            <a:r>
              <a:rPr lang="en-US" dirty="0" smtClean="0"/>
              <a:t> the </a:t>
            </a:r>
            <a:r>
              <a:rPr lang="en-US" b="1" dirty="0" smtClean="0"/>
              <a:t>impact</a:t>
            </a:r>
            <a:r>
              <a:rPr lang="en-US" dirty="0" smtClean="0"/>
              <a:t> and if it was a </a:t>
            </a:r>
            <a:r>
              <a:rPr lang="en-US" b="1" dirty="0" smtClean="0"/>
              <a:t>positive</a:t>
            </a:r>
            <a:r>
              <a:rPr lang="en-US" dirty="0" smtClean="0"/>
              <a:t> or </a:t>
            </a:r>
            <a:r>
              <a:rPr lang="en-US" b="1" dirty="0" smtClean="0"/>
              <a:t>negative</a:t>
            </a:r>
            <a:r>
              <a:rPr lang="en-US" dirty="0" smtClean="0"/>
              <a:t> effect (use </a:t>
            </a:r>
            <a:r>
              <a:rPr lang="en-US" b="1" dirty="0" smtClean="0"/>
              <a:t>drop down </a:t>
            </a:r>
            <a:r>
              <a:rPr lang="en-US" dirty="0" smtClean="0"/>
              <a:t>to select)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106" y="5755217"/>
            <a:ext cx="1450974" cy="914479"/>
          </a:xfrm>
          <a:prstGeom prst="rect">
            <a:avLst/>
          </a:prstGeom>
        </p:spPr>
      </p:pic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36" y="341693"/>
            <a:ext cx="487363" cy="487363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97922" y="6379171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Press the spacebar to </a:t>
            </a:r>
            <a:r>
              <a:rPr lang="en-US" sz="1400" dirty="0" smtClean="0"/>
              <a:t>complete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5012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PP Recert PPT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0D0C7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b="1" dirty="0" smtClean="0">
            <a:solidFill>
              <a:srgbClr val="FFFF00"/>
            </a:solidFill>
            <a:latin typeface="Century Gothic" panose="020B0502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3CF07E2071741BFB88759396349F3" ma:contentTypeVersion="4" ma:contentTypeDescription="Create a new document." ma:contentTypeScope="" ma:versionID="3e4b65b831af5c5f2ef436bd2aa58faf">
  <xsd:schema xmlns:xsd="http://www.w3.org/2001/XMLSchema" xmlns:xs="http://www.w3.org/2001/XMLSchema" xmlns:p="http://schemas.microsoft.com/office/2006/metadata/properties" xmlns:ns2="7dff0276-1a18-4a0a-a1b9-413c8d1321ef" xmlns:ns3="bfa5c831-db00-4542-aa15-6b94aa1d4d14" targetNamespace="http://schemas.microsoft.com/office/2006/metadata/properties" ma:root="true" ma:fieldsID="c284475e0f5f2c0d0448ff9b454b95eb" ns2:_="" ns3:_="">
    <xsd:import namespace="7dff0276-1a18-4a0a-a1b9-413c8d1321ef"/>
    <xsd:import namespace="bfa5c831-db00-4542-aa15-6b94aa1d4d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f0276-1a18-4a0a-a1b9-413c8d132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5c831-db00-4542-aa15-6b94aa1d4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BF4C94-354C-420F-AFB8-84A4C7ACF9F4}"/>
</file>

<file path=customXml/itemProps2.xml><?xml version="1.0" encoding="utf-8"?>
<ds:datastoreItem xmlns:ds="http://schemas.openxmlformats.org/officeDocument/2006/customXml" ds:itemID="{09D6E718-5B0B-48C0-AB72-190E37BCB387}"/>
</file>

<file path=customXml/itemProps3.xml><?xml version="1.0" encoding="utf-8"?>
<ds:datastoreItem xmlns:ds="http://schemas.openxmlformats.org/officeDocument/2006/customXml" ds:itemID="{4928718B-B31E-4F66-A413-A66ABEBCB1B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439</Words>
  <Application>Microsoft Office PowerPoint</Application>
  <PresentationFormat>Widescreen</PresentationFormat>
  <Paragraphs>68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2</vt:lpstr>
      <vt:lpstr>VPP Recert PPT</vt:lpstr>
      <vt:lpstr>Site Information</vt:lpstr>
      <vt:lpstr>Site Information</vt:lpstr>
      <vt:lpstr>Additional Site Information</vt:lpstr>
      <vt:lpstr>Significant Events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Information</dc:title>
  <dc:creator>VITA Program</dc:creator>
  <cp:lastModifiedBy>VITA Program</cp:lastModifiedBy>
  <cp:revision>8</cp:revision>
  <dcterms:created xsi:type="dcterms:W3CDTF">2020-04-08T18:14:27Z</dcterms:created>
  <dcterms:modified xsi:type="dcterms:W3CDTF">2020-05-06T17:01:04Z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0x0101000883CF07E2071741BFB88759396349F3</vt:lpwstr>
  </property>
</Properties>
</file>