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63" r:id="rId6"/>
    <p:sldId id="258" r:id="rId7"/>
    <p:sldId id="259" r:id="rId8"/>
    <p:sldId id="260" r:id="rId9"/>
    <p:sldId id="262"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A1F7E-6A31-4CD6-BD68-821D80CBA141}" v="4" dt="2020-05-20T12:04:08.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1" d="100"/>
          <a:sy n="81" d="100"/>
        </p:scale>
        <p:origin x="10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on, Roy (DOLI)" userId="S::roy.mason@doli.virginia.gov::4c3c90e1-a176-4f18-8bb1-1ab46457fbf2" providerId="AD" clId="Web-{773A1F7E-6A31-4CD6-BD68-821D80CBA141}"/>
    <pc:docChg chg="modSld">
      <pc:chgData name="Mason, Roy (DOLI)" userId="S::roy.mason@doli.virginia.gov::4c3c90e1-a176-4f18-8bb1-1ab46457fbf2" providerId="AD" clId="Web-{773A1F7E-6A31-4CD6-BD68-821D80CBA141}" dt="2020-05-20T12:04:05.354" v="2" actId="20577"/>
      <pc:docMkLst>
        <pc:docMk/>
      </pc:docMkLst>
      <pc:sldChg chg="modSp">
        <pc:chgData name="Mason, Roy (DOLI)" userId="S::roy.mason@doli.virginia.gov::4c3c90e1-a176-4f18-8bb1-1ab46457fbf2" providerId="AD" clId="Web-{773A1F7E-6A31-4CD6-BD68-821D80CBA141}" dt="2020-05-20T12:04:04.011" v="0" actId="20577"/>
        <pc:sldMkLst>
          <pc:docMk/>
          <pc:sldMk cId="2171368647" sldId="263"/>
        </pc:sldMkLst>
        <pc:spChg chg="mod">
          <ac:chgData name="Mason, Roy (DOLI)" userId="S::roy.mason@doli.virginia.gov::4c3c90e1-a176-4f18-8bb1-1ab46457fbf2" providerId="AD" clId="Web-{773A1F7E-6A31-4CD6-BD68-821D80CBA141}" dt="2020-05-20T12:04:04.011" v="0" actId="20577"/>
          <ac:spMkLst>
            <pc:docMk/>
            <pc:sldMk cId="2171368647" sldId="26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F5B18-BBF0-4EFB-9D15-AF9CC3F6989F}" type="datetimeFigureOut">
              <a:rPr lang="en-US" smtClean="0"/>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8578A-CFB6-47DB-8526-3F16EBA94921}" type="slidenum">
              <a:rPr lang="en-US" smtClean="0"/>
              <a:t>‹#›</a:t>
            </a:fld>
            <a:endParaRPr lang="en-US"/>
          </a:p>
        </p:txBody>
      </p:sp>
    </p:spTree>
    <p:extLst>
      <p:ext uri="{BB962C8B-B14F-4D97-AF65-F5344CB8AC3E}">
        <p14:creationId xmlns:p14="http://schemas.microsoft.com/office/powerpoint/2010/main" val="377360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Commitment to VPP</a:t>
            </a:r>
          </a:p>
          <a:p>
            <a:endParaRPr lang="en-US" b="1" dirty="0"/>
          </a:p>
          <a:p>
            <a:r>
              <a:rPr lang="en-US" dirty="0"/>
              <a:t>Describe how the site is </a:t>
            </a:r>
            <a:r>
              <a:rPr lang="en-US" b="1" u="sng" dirty="0"/>
              <a:t>committed</a:t>
            </a:r>
            <a:r>
              <a:rPr lang="en-US" dirty="0"/>
              <a:t> to VPP </a:t>
            </a:r>
          </a:p>
          <a:p>
            <a:r>
              <a:rPr lang="en-US" dirty="0"/>
              <a:t>List all events that were </a:t>
            </a:r>
            <a:r>
              <a:rPr lang="en-US" b="1" u="sng" dirty="0"/>
              <a:t>attended</a:t>
            </a:r>
            <a:r>
              <a:rPr lang="en-US" dirty="0"/>
              <a:t> by </a:t>
            </a:r>
            <a:r>
              <a:rPr lang="en-US" b="1" u="sng" dirty="0"/>
              <a:t>any</a:t>
            </a:r>
            <a:r>
              <a:rPr lang="en-US" dirty="0"/>
              <a:t> employee(Best Practice Days, Benchmarking, Conferences, etc.)</a:t>
            </a:r>
          </a:p>
          <a:p>
            <a:r>
              <a:rPr lang="en-US" dirty="0"/>
              <a:t>Include the </a:t>
            </a:r>
            <a:r>
              <a:rPr lang="en-US" b="1" u="sng" dirty="0"/>
              <a:t>number</a:t>
            </a:r>
            <a:r>
              <a:rPr lang="en-US" dirty="0"/>
              <a:t> of employees that </a:t>
            </a:r>
            <a:r>
              <a:rPr lang="en-US" b="1" u="sng" dirty="0"/>
              <a:t>attended</a:t>
            </a:r>
            <a:r>
              <a:rPr lang="en-US" dirty="0"/>
              <a:t> each event</a:t>
            </a:r>
          </a:p>
          <a:p>
            <a:r>
              <a:rPr lang="en-US" dirty="0"/>
              <a:t>Mentoring activities</a:t>
            </a:r>
          </a:p>
          <a:p>
            <a:r>
              <a:rPr lang="en-US" dirty="0"/>
              <a:t>Special Government Employee (SGE) activities</a:t>
            </a:r>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74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Commitment to VPP</a:t>
            </a:r>
          </a:p>
          <a:p>
            <a:endParaRPr lang="en-US" b="1" dirty="0"/>
          </a:p>
          <a:p>
            <a:r>
              <a:rPr lang="en-US" dirty="0"/>
              <a:t>Describe how the site is </a:t>
            </a:r>
            <a:r>
              <a:rPr lang="en-US" b="1" u="sng" dirty="0"/>
              <a:t>committed</a:t>
            </a:r>
            <a:r>
              <a:rPr lang="en-US" dirty="0"/>
              <a:t> to VPP </a:t>
            </a:r>
          </a:p>
          <a:p>
            <a:r>
              <a:rPr lang="en-US" dirty="0"/>
              <a:t>List all events that were </a:t>
            </a:r>
            <a:r>
              <a:rPr lang="en-US" b="1" u="sng" dirty="0"/>
              <a:t>attended</a:t>
            </a:r>
            <a:r>
              <a:rPr lang="en-US" dirty="0"/>
              <a:t> by </a:t>
            </a:r>
            <a:r>
              <a:rPr lang="en-US" b="1" u="sng" dirty="0"/>
              <a:t>any</a:t>
            </a:r>
            <a:r>
              <a:rPr lang="en-US" dirty="0"/>
              <a:t> employee(Best Practice Days, Benchmarking, Conferences, etc.)</a:t>
            </a:r>
          </a:p>
          <a:p>
            <a:r>
              <a:rPr lang="en-US" dirty="0"/>
              <a:t>Include the </a:t>
            </a:r>
            <a:r>
              <a:rPr lang="en-US" b="1" u="sng" dirty="0"/>
              <a:t>number</a:t>
            </a:r>
            <a:r>
              <a:rPr lang="en-US" dirty="0"/>
              <a:t> of employees that </a:t>
            </a:r>
            <a:r>
              <a:rPr lang="en-US" b="1" u="sng" dirty="0"/>
              <a:t>attended</a:t>
            </a:r>
            <a:r>
              <a:rPr lang="en-US" dirty="0"/>
              <a:t> each event</a:t>
            </a:r>
          </a:p>
          <a:p>
            <a:r>
              <a:rPr lang="en-US" dirty="0"/>
              <a:t>Mentoring activities</a:t>
            </a:r>
          </a:p>
          <a:p>
            <a:r>
              <a:rPr lang="en-US" dirty="0"/>
              <a:t>Special Government Employee (SGE) activities</a:t>
            </a:r>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23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STORIES:</a:t>
            </a:r>
          </a:p>
          <a:p>
            <a:endParaRPr lang="en-US" dirty="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9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OBJECTIVES AND GOALS</a:t>
            </a:r>
          </a:p>
          <a:p>
            <a:endParaRPr lang="en-US" dirty="0"/>
          </a:p>
          <a:p>
            <a:r>
              <a:rPr lang="en-US" b="1" u="sng" dirty="0"/>
              <a:t>Update</a:t>
            </a:r>
            <a:r>
              <a:rPr lang="en-US" dirty="0"/>
              <a:t> the status on the </a:t>
            </a:r>
            <a:r>
              <a:rPr lang="en-US" b="1" u="sng" dirty="0"/>
              <a:t>objectives</a:t>
            </a:r>
            <a:r>
              <a:rPr lang="en-US" dirty="0"/>
              <a:t> and </a:t>
            </a:r>
            <a:r>
              <a:rPr lang="en-US" b="1" u="sng" dirty="0"/>
              <a:t>goals</a:t>
            </a:r>
          </a:p>
          <a:p>
            <a:r>
              <a:rPr lang="en-US" dirty="0"/>
              <a:t>Did you </a:t>
            </a:r>
            <a:r>
              <a:rPr lang="en-US" b="1" u="sng" dirty="0"/>
              <a:t>reach</a:t>
            </a:r>
            <a:r>
              <a:rPr lang="en-US" dirty="0"/>
              <a:t> them? </a:t>
            </a:r>
          </a:p>
          <a:p>
            <a:r>
              <a:rPr lang="en-US" dirty="0"/>
              <a:t>If </a:t>
            </a:r>
            <a:r>
              <a:rPr lang="en-US" b="1" u="sng" dirty="0"/>
              <a:t>yes</a:t>
            </a:r>
            <a:r>
              <a:rPr lang="en-US" dirty="0"/>
              <a:t>, was the </a:t>
            </a:r>
            <a:r>
              <a:rPr lang="en-US" b="1" u="sng" dirty="0"/>
              <a:t>results</a:t>
            </a:r>
            <a:r>
              <a:rPr lang="en-US" dirty="0"/>
              <a:t> what you </a:t>
            </a:r>
            <a:r>
              <a:rPr lang="en-US" b="1" u="sng" dirty="0"/>
              <a:t>wanted</a:t>
            </a:r>
            <a:r>
              <a:rPr lang="en-US" dirty="0"/>
              <a:t>?</a:t>
            </a:r>
          </a:p>
          <a:p>
            <a:r>
              <a:rPr lang="en-US" dirty="0"/>
              <a:t>If you </a:t>
            </a:r>
            <a:r>
              <a:rPr lang="en-US" b="1" u="sng" dirty="0"/>
              <a:t>didn’t</a:t>
            </a:r>
            <a:r>
              <a:rPr lang="en-US" dirty="0"/>
              <a:t> reach them, </a:t>
            </a:r>
            <a:r>
              <a:rPr lang="en-US" b="1" u="sng" dirty="0"/>
              <a:t>why</a:t>
            </a:r>
            <a:r>
              <a:rPr lang="en-US" dirty="0"/>
              <a:t>?</a:t>
            </a:r>
          </a:p>
          <a:p>
            <a:pPr lvl="1"/>
            <a:r>
              <a:rPr lang="en-US" dirty="0"/>
              <a:t>Are they going to be </a:t>
            </a:r>
            <a:r>
              <a:rPr lang="en-US" b="1" u="sng" dirty="0"/>
              <a:t>carried</a:t>
            </a:r>
            <a:r>
              <a:rPr lang="en-US" dirty="0"/>
              <a:t> over to this </a:t>
            </a:r>
            <a:r>
              <a:rPr lang="en-US" b="1" u="sng" dirty="0"/>
              <a:t>years</a:t>
            </a:r>
            <a:r>
              <a:rPr lang="en-US" dirty="0"/>
              <a:t>?</a:t>
            </a:r>
          </a:p>
          <a:p>
            <a:pPr lvl="1"/>
            <a:r>
              <a:rPr lang="en-US" dirty="0"/>
              <a:t>What is your plan to </a:t>
            </a:r>
            <a:r>
              <a:rPr lang="en-US" b="1" u="sng" dirty="0"/>
              <a:t>reach</a:t>
            </a:r>
            <a:r>
              <a:rPr lang="en-US" dirty="0"/>
              <a:t> them this year?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54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SMART GOALS</a:t>
            </a:r>
          </a:p>
          <a:p>
            <a:endParaRPr lang="en-US" dirty="0"/>
          </a:p>
          <a:p>
            <a:r>
              <a:rPr lang="en-US" sz="1200" b="0" i="0" kern="1200" dirty="0">
                <a:solidFill>
                  <a:schemeClr val="tx1"/>
                </a:solidFill>
                <a:effectLst/>
                <a:latin typeface="+mn-lt"/>
                <a:ea typeface="+mn-ea"/>
                <a:cs typeface="+mn-cs"/>
              </a:rPr>
              <a:t>SMART is an effective tool that provides the clarity, focus and motivation you need to achieve your goals. It can also improve your ability to reach them by encouraging you to define your objectives and set a completion date</a:t>
            </a:r>
            <a:r>
              <a:rPr lang="en-US" sz="1200" b="0" i="0" kern="1200" baseline="0" dirty="0">
                <a:solidFill>
                  <a:schemeClr val="tx1"/>
                </a:solidFill>
                <a:effectLst/>
                <a:latin typeface="+mn-lt"/>
                <a:ea typeface="+mn-ea"/>
                <a:cs typeface="+mn-cs"/>
              </a:rPr>
              <a:t> and define success.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11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OBJECTIVES AND GOALS</a:t>
            </a:r>
          </a:p>
          <a:p>
            <a:endParaRPr lang="en-US" dirty="0"/>
          </a:p>
          <a:p>
            <a:r>
              <a:rPr lang="en-US" b="1" u="sng" dirty="0"/>
              <a:t>Update</a:t>
            </a:r>
            <a:r>
              <a:rPr lang="en-US" dirty="0"/>
              <a:t> the status on the </a:t>
            </a:r>
            <a:r>
              <a:rPr lang="en-US" b="1" u="sng" dirty="0"/>
              <a:t>objectives</a:t>
            </a:r>
            <a:r>
              <a:rPr lang="en-US" dirty="0"/>
              <a:t> and </a:t>
            </a:r>
            <a:r>
              <a:rPr lang="en-US" b="1" u="sng" dirty="0"/>
              <a:t>goals</a:t>
            </a:r>
          </a:p>
          <a:p>
            <a:r>
              <a:rPr lang="en-US" dirty="0"/>
              <a:t>Did you </a:t>
            </a:r>
            <a:r>
              <a:rPr lang="en-US" b="1" u="sng" dirty="0"/>
              <a:t>reach</a:t>
            </a:r>
            <a:r>
              <a:rPr lang="en-US" dirty="0"/>
              <a:t> them? </a:t>
            </a:r>
          </a:p>
          <a:p>
            <a:r>
              <a:rPr lang="en-US" dirty="0"/>
              <a:t>If </a:t>
            </a:r>
            <a:r>
              <a:rPr lang="en-US" b="1" u="sng" dirty="0"/>
              <a:t>yes</a:t>
            </a:r>
            <a:r>
              <a:rPr lang="en-US" dirty="0"/>
              <a:t>, was the </a:t>
            </a:r>
            <a:r>
              <a:rPr lang="en-US" b="1" u="sng" dirty="0"/>
              <a:t>results</a:t>
            </a:r>
            <a:r>
              <a:rPr lang="en-US" dirty="0"/>
              <a:t> what you </a:t>
            </a:r>
            <a:r>
              <a:rPr lang="en-US" b="1" u="sng" dirty="0"/>
              <a:t>wanted</a:t>
            </a:r>
            <a:r>
              <a:rPr lang="en-US" dirty="0"/>
              <a:t>?</a:t>
            </a:r>
          </a:p>
          <a:p>
            <a:r>
              <a:rPr lang="en-US" dirty="0"/>
              <a:t>If you </a:t>
            </a:r>
            <a:r>
              <a:rPr lang="en-US" b="1" u="sng" dirty="0"/>
              <a:t>didn’t</a:t>
            </a:r>
            <a:r>
              <a:rPr lang="en-US" dirty="0"/>
              <a:t> reach them, </a:t>
            </a:r>
            <a:r>
              <a:rPr lang="en-US" b="1" u="sng" dirty="0"/>
              <a:t>why</a:t>
            </a:r>
            <a:r>
              <a:rPr lang="en-US" dirty="0"/>
              <a:t>?</a:t>
            </a:r>
          </a:p>
          <a:p>
            <a:pPr lvl="1"/>
            <a:r>
              <a:rPr lang="en-US" dirty="0"/>
              <a:t>Are they going to be </a:t>
            </a:r>
            <a:r>
              <a:rPr lang="en-US" b="1" u="sng" dirty="0"/>
              <a:t>carried</a:t>
            </a:r>
            <a:r>
              <a:rPr lang="en-US" dirty="0"/>
              <a:t> over to this </a:t>
            </a:r>
            <a:r>
              <a:rPr lang="en-US" b="1" u="sng" dirty="0"/>
              <a:t>years</a:t>
            </a:r>
            <a:r>
              <a:rPr lang="en-US" dirty="0"/>
              <a:t>?</a:t>
            </a:r>
          </a:p>
          <a:p>
            <a:pPr lvl="1"/>
            <a:r>
              <a:rPr lang="en-US" dirty="0"/>
              <a:t>What is your plan to </a:t>
            </a:r>
            <a:r>
              <a:rPr lang="en-US" b="1" u="sng" dirty="0"/>
              <a:t>reach</a:t>
            </a:r>
            <a:r>
              <a:rPr lang="en-US" dirty="0"/>
              <a:t> them this year?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65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is found within</a:t>
            </a:r>
            <a:r>
              <a:rPr lang="en-US" baseline="0" dirty="0"/>
              <a:t> the annual self-evaluation document. Be sure to have it understood and signed by the appropriate representatives. Return the letter of assurance with the annual self-evaluation.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34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0D0C73"/>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D7F001D-AFDA-4F88-89DC-5736368E09F4}" type="datetimeFigureOut">
              <a:rPr lang="en-US" smtClean="0"/>
              <a:t>5/20/2020</a:t>
            </a:fld>
            <a:endParaRPr lang="en-US" dirty="0"/>
          </a:p>
        </p:txBody>
      </p:sp>
      <p:sp>
        <p:nvSpPr>
          <p:cNvPr id="27" name="Slide Number Placeholder 26"/>
          <p:cNvSpPr>
            <a:spLocks noGrp="1"/>
          </p:cNvSpPr>
          <p:nvPr>
            <p:ph type="sldNum" sz="quarter" idx="12"/>
          </p:nvPr>
        </p:nvSpPr>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TF 11/19</a:t>
            </a:r>
          </a:p>
        </p:txBody>
      </p:sp>
    </p:spTree>
    <p:extLst>
      <p:ext uri="{BB962C8B-B14F-4D97-AF65-F5344CB8AC3E}">
        <p14:creationId xmlns:p14="http://schemas.microsoft.com/office/powerpoint/2010/main" val="242439357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0C73"/>
                </a:solidFill>
              </a:defRPr>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BD7F001D-AFDA-4F88-89DC-5736368E09F4}" type="datetimeFigureOut">
              <a:rPr lang="en-US" smtClean="0"/>
              <a:t>5/20/2020</a:t>
            </a:fld>
            <a:endParaRPr lang="en-US" dirty="0"/>
          </a:p>
        </p:txBody>
      </p:sp>
      <p:sp>
        <p:nvSpPr>
          <p:cNvPr id="6" name="Slide Number Placeholder 5"/>
          <p:cNvSpPr>
            <a:spLocks noGrp="1"/>
          </p:cNvSpPr>
          <p:nvPr>
            <p:ph type="sldNum" sz="quarter" idx="12"/>
          </p:nvPr>
        </p:nvSpPr>
        <p:spPr>
          <a:xfrm>
            <a:off x="10668000" y="6408691"/>
            <a:ext cx="1016000" cy="365125"/>
          </a:xfrm>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TF 11/19</a:t>
            </a:r>
          </a:p>
        </p:txBody>
      </p:sp>
    </p:spTree>
    <p:extLst>
      <p:ext uri="{BB962C8B-B14F-4D97-AF65-F5344CB8AC3E}">
        <p14:creationId xmlns:p14="http://schemas.microsoft.com/office/powerpoint/2010/main" val="151893406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lvl1pPr>
              <a:defRPr>
                <a:solidFill>
                  <a:srgbClr val="0D0C73"/>
                </a:solidFill>
              </a:defRPr>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BD7F001D-AFDA-4F88-89DC-5736368E09F4}" type="datetimeFigureOut">
              <a:rPr lang="en-US" smtClean="0"/>
              <a:t>5/20/2020</a:t>
            </a:fld>
            <a:endParaRPr lang="en-US" dirty="0"/>
          </a:p>
        </p:txBody>
      </p:sp>
      <p:sp>
        <p:nvSpPr>
          <p:cNvPr id="6" name="Slide Number Placeholder 5"/>
          <p:cNvSpPr>
            <a:spLocks noGrp="1"/>
          </p:cNvSpPr>
          <p:nvPr>
            <p:ph type="sldNum" sz="quarter" idx="12"/>
          </p:nvPr>
        </p:nvSpPr>
        <p:spPr>
          <a:xfrm>
            <a:off x="10668000" y="6370638"/>
            <a:ext cx="1016000" cy="365125"/>
          </a:xfrm>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TF 11/19</a:t>
            </a:r>
          </a:p>
        </p:txBody>
      </p:sp>
    </p:spTree>
    <p:extLst>
      <p:ext uri="{BB962C8B-B14F-4D97-AF65-F5344CB8AC3E}">
        <p14:creationId xmlns:p14="http://schemas.microsoft.com/office/powerpoint/2010/main" val="25378079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a:solidFill>
                  <a:srgbClr val="0D0C73"/>
                </a:solidFill>
                <a:latin typeface="Century Gothic" panose="020B0502020202020204" pitchFamily="34" charset="0"/>
              </a:defRPr>
            </a:lvl1p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BD7F001D-AFDA-4F88-89DC-5736368E09F4}" type="datetimeFigureOut">
              <a:rPr lang="en-US" smtClean="0"/>
              <a:t>5/20/2020</a:t>
            </a:fld>
            <a:endParaRPr lang="en-US" dirty="0"/>
          </a:p>
        </p:txBody>
      </p:sp>
      <p:sp>
        <p:nvSpPr>
          <p:cNvPr id="6" name="Slide Number Placeholder 5"/>
          <p:cNvSpPr>
            <a:spLocks noGrp="1"/>
          </p:cNvSpPr>
          <p:nvPr>
            <p:ph type="sldNum" sz="quarter" idx="12"/>
          </p:nvPr>
        </p:nvSpPr>
        <p:spPr>
          <a:xfrm>
            <a:off x="10566400" y="6492876"/>
            <a:ext cx="1016000" cy="365125"/>
          </a:xfrm>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Tree>
    <p:extLst>
      <p:ext uri="{BB962C8B-B14F-4D97-AF65-F5344CB8AC3E}">
        <p14:creationId xmlns:p14="http://schemas.microsoft.com/office/powerpoint/2010/main" val="33707296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0D0C73"/>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D7F001D-AFDA-4F88-89DC-5736368E09F4}" type="datetimeFigureOut">
              <a:rPr lang="en-US" smtClean="0"/>
              <a:t>5/20/2020</a:t>
            </a:fld>
            <a:endParaRPr lang="en-US" dirty="0"/>
          </a:p>
        </p:txBody>
      </p:sp>
      <p:sp>
        <p:nvSpPr>
          <p:cNvPr id="6" name="Slide Number Placeholder 5"/>
          <p:cNvSpPr>
            <a:spLocks noGrp="1"/>
          </p:cNvSpPr>
          <p:nvPr>
            <p:ph type="sldNum" sz="quarter" idx="12"/>
          </p:nvPr>
        </p:nvSpPr>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TF 11/19</a:t>
            </a:r>
          </a:p>
        </p:txBody>
      </p:sp>
    </p:spTree>
    <p:extLst>
      <p:ext uri="{BB962C8B-B14F-4D97-AF65-F5344CB8AC3E}">
        <p14:creationId xmlns:p14="http://schemas.microsoft.com/office/powerpoint/2010/main" val="96341092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solidFill>
                  <a:srgbClr val="0D0C73"/>
                </a:solidFill>
              </a:defRPr>
            </a:lvl1pPr>
          </a:lstStyle>
          <a:p>
            <a:r>
              <a:rPr kumimoji="0" lang="en-US"/>
              <a:t>Click to edit Master title style</a:t>
            </a:r>
            <a:endParaRPr kumimoji="0" lang="en-US" dirty="0"/>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p>
            <a:fld id="{BD7F001D-AFDA-4F88-89DC-5736368E09F4}" type="datetimeFigureOut">
              <a:rPr lang="en-US" smtClean="0"/>
              <a:t>5/20/2020</a:t>
            </a:fld>
            <a:endParaRPr lang="en-US" dirty="0"/>
          </a:p>
        </p:txBody>
      </p:sp>
      <p:sp>
        <p:nvSpPr>
          <p:cNvPr id="7" name="Slide Number Placeholder 6"/>
          <p:cNvSpPr>
            <a:spLocks noGrp="1"/>
          </p:cNvSpPr>
          <p:nvPr>
            <p:ph type="sldNum" sz="quarter" idx="12"/>
          </p:nvPr>
        </p:nvSpPr>
        <p:spPr/>
        <p:txBody>
          <a:bodyPr/>
          <a:lstStyle/>
          <a:p>
            <a:fld id="{58B00B69-A00F-413A-94C3-59E7A865CA64}" type="slidenum">
              <a:rPr lang="en-US" smtClean="0"/>
              <a:t>‹#›</a:t>
            </a:fld>
            <a:endParaRPr lang="en-US" dirty="0"/>
          </a:p>
        </p:txBody>
      </p:sp>
      <p:sp>
        <p:nvSpPr>
          <p:cNvPr id="8" name="Rectangle 7"/>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9" name="Rectangle 8"/>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1"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TF 11/19</a:t>
            </a:r>
          </a:p>
        </p:txBody>
      </p:sp>
    </p:spTree>
    <p:extLst>
      <p:ext uri="{BB962C8B-B14F-4D97-AF65-F5344CB8AC3E}">
        <p14:creationId xmlns:p14="http://schemas.microsoft.com/office/powerpoint/2010/main" val="181915368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solidFill>
                  <a:srgbClr val="0D0C73"/>
                </a:solidFill>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D7F001D-AFDA-4F88-89DC-5736368E09F4}" type="datetimeFigureOut">
              <a:rPr lang="en-US" smtClean="0"/>
              <a:t>5/20/2020</a:t>
            </a:fld>
            <a:endParaRPr lang="en-US" dirty="0"/>
          </a:p>
        </p:txBody>
      </p:sp>
      <p:sp>
        <p:nvSpPr>
          <p:cNvPr id="9" name="Slide Number Placeholder 8"/>
          <p:cNvSpPr>
            <a:spLocks noGrp="1"/>
          </p:cNvSpPr>
          <p:nvPr>
            <p:ph type="sldNum" sz="quarter" idx="12"/>
          </p:nvPr>
        </p:nvSpPr>
        <p:spPr/>
        <p:txBody>
          <a:bodyPr/>
          <a:lstStyle/>
          <a:p>
            <a:fld id="{58B00B69-A00F-413A-94C3-59E7A865CA64}" type="slidenum">
              <a:rPr lang="en-US" smtClean="0"/>
              <a:t>‹#›</a:t>
            </a:fld>
            <a:endParaRPr lang="en-US" dirty="0"/>
          </a:p>
        </p:txBody>
      </p:sp>
      <p:sp>
        <p:nvSpPr>
          <p:cNvPr id="10" name="Rectangle 9"/>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1" name="Rectangle 10"/>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3"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TF 11/19</a:t>
            </a:r>
          </a:p>
        </p:txBody>
      </p:sp>
    </p:spTree>
    <p:extLst>
      <p:ext uri="{BB962C8B-B14F-4D97-AF65-F5344CB8AC3E}">
        <p14:creationId xmlns:p14="http://schemas.microsoft.com/office/powerpoint/2010/main" val="289004391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rgbClr val="0D0C73"/>
                </a:solidFill>
                <a:effectLst/>
                <a:latin typeface="+mj-lt"/>
                <a:ea typeface="+mj-ea"/>
                <a:cs typeface="+mj-cs"/>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lvl1pPr>
              <a:defRPr/>
            </a:lvl1pPr>
          </a:lstStyle>
          <a:p>
            <a:fld id="{BD7F001D-AFDA-4F88-89DC-5736368E09F4}" type="datetimeFigureOut">
              <a:rPr lang="en-US" smtClean="0"/>
              <a:t>5/20/2020</a:t>
            </a:fld>
            <a:endParaRPr lang="en-US" dirty="0"/>
          </a:p>
        </p:txBody>
      </p:sp>
      <p:sp>
        <p:nvSpPr>
          <p:cNvPr id="5" name="Slide Number Placeholder 4"/>
          <p:cNvSpPr>
            <a:spLocks noGrp="1"/>
          </p:cNvSpPr>
          <p:nvPr>
            <p:ph type="sldNum" sz="quarter" idx="12"/>
          </p:nvPr>
        </p:nvSpPr>
        <p:spPr/>
        <p:txBody>
          <a:bodyPr/>
          <a:lstStyle/>
          <a:p>
            <a:fld id="{58B00B69-A00F-413A-94C3-59E7A865CA64}" type="slidenum">
              <a:rPr lang="en-US" smtClean="0"/>
              <a:t>‹#›</a:t>
            </a:fld>
            <a:endParaRPr lang="en-US" dirty="0"/>
          </a:p>
        </p:txBody>
      </p:sp>
      <p:sp>
        <p:nvSpPr>
          <p:cNvPr id="6" name="Rectangle 5"/>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7" name="Rectangle 6"/>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9"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TF 11/19</a:t>
            </a:r>
          </a:p>
        </p:txBody>
      </p:sp>
    </p:spTree>
    <p:extLst>
      <p:ext uri="{BB962C8B-B14F-4D97-AF65-F5344CB8AC3E}">
        <p14:creationId xmlns:p14="http://schemas.microsoft.com/office/powerpoint/2010/main" val="204503704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D7F001D-AFDA-4F88-89DC-5736368E09F4}" type="datetimeFigureOut">
              <a:rPr lang="en-US" smtClean="0"/>
              <a:t>5/20/2020</a:t>
            </a:fld>
            <a:endParaRPr lang="en-US" dirty="0"/>
          </a:p>
        </p:txBody>
      </p:sp>
      <p:sp>
        <p:nvSpPr>
          <p:cNvPr id="4" name="Slide Number Placeholder 3"/>
          <p:cNvSpPr>
            <a:spLocks noGrp="1"/>
          </p:cNvSpPr>
          <p:nvPr>
            <p:ph type="sldNum" sz="quarter" idx="12"/>
          </p:nvPr>
        </p:nvSpPr>
        <p:spPr/>
        <p:txBody>
          <a:bodyPr/>
          <a:lstStyle/>
          <a:p>
            <a:fld id="{58B00B69-A00F-413A-94C3-59E7A865CA64}" type="slidenum">
              <a:rPr lang="en-US" smtClean="0"/>
              <a:t>‹#›</a:t>
            </a:fld>
            <a:endParaRPr lang="en-US" dirty="0"/>
          </a:p>
        </p:txBody>
      </p:sp>
      <p:sp>
        <p:nvSpPr>
          <p:cNvPr id="5" name="Rectangle 4"/>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6" name="Rectangle 5"/>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TF 11/19</a:t>
            </a:r>
          </a:p>
        </p:txBody>
      </p:sp>
    </p:spTree>
    <p:extLst>
      <p:ext uri="{BB962C8B-B14F-4D97-AF65-F5344CB8AC3E}">
        <p14:creationId xmlns:p14="http://schemas.microsoft.com/office/powerpoint/2010/main" val="252875923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rgbClr val="0D0C73"/>
                </a:solidFill>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solidFill>
                  <a:srgbClr val="0D0C73"/>
                </a:solidFill>
              </a:defRPr>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lvl1pPr>
          </a:lstStyle>
          <a:p>
            <a:fld id="{BD7F001D-AFDA-4F88-89DC-5736368E09F4}" type="datetimeFigureOut">
              <a:rPr lang="en-US" smtClean="0"/>
              <a:t>5/20/2020</a:t>
            </a:fld>
            <a:endParaRPr lang="en-US" dirty="0"/>
          </a:p>
        </p:txBody>
      </p:sp>
      <p:sp>
        <p:nvSpPr>
          <p:cNvPr id="7" name="Slide Number Placeholder 6"/>
          <p:cNvSpPr>
            <a:spLocks noGrp="1"/>
          </p:cNvSpPr>
          <p:nvPr>
            <p:ph type="sldNum" sz="quarter" idx="12"/>
          </p:nvPr>
        </p:nvSpPr>
        <p:spPr/>
        <p:txBody>
          <a:bodyPr/>
          <a:lstStyle/>
          <a:p>
            <a:fld id="{58B00B69-A00F-413A-94C3-59E7A865CA64}" type="slidenum">
              <a:rPr lang="en-US" smtClean="0"/>
              <a:t>‹#›</a:t>
            </a:fld>
            <a:endParaRPr lang="en-US" dirty="0"/>
          </a:p>
        </p:txBody>
      </p:sp>
      <p:sp>
        <p:nvSpPr>
          <p:cNvPr id="8" name="Rectangle 7"/>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9" name="Rectangle 8"/>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1"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TF 11/19</a:t>
            </a:r>
          </a:p>
        </p:txBody>
      </p:sp>
    </p:spTree>
    <p:extLst>
      <p:ext uri="{BB962C8B-B14F-4D97-AF65-F5344CB8AC3E}">
        <p14:creationId xmlns:p14="http://schemas.microsoft.com/office/powerpoint/2010/main" val="199182017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rgbClr val="0D0C73"/>
                </a:solidFill>
              </a:defRPr>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D7F001D-AFDA-4F88-89DC-5736368E09F4}" type="datetimeFigureOut">
              <a:rPr lang="en-US" smtClean="0"/>
              <a:t>5/20/2020</a:t>
            </a:fld>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58B00B69-A00F-413A-94C3-59E7A865CA64}" type="slidenum">
              <a:rPr lang="en-US" smtClean="0"/>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3" name="Rectangle 12"/>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4" name="Rectangle 13"/>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5"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TF 11/19</a:t>
            </a:r>
          </a:p>
        </p:txBody>
      </p:sp>
    </p:spTree>
    <p:extLst>
      <p:ext uri="{BB962C8B-B14F-4D97-AF65-F5344CB8AC3E}">
        <p14:creationId xmlns:p14="http://schemas.microsoft.com/office/powerpoint/2010/main" val="582009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D7F001D-AFDA-4F88-89DC-5736368E09F4}" type="datetimeFigureOut">
              <a:rPr lang="en-US" smtClean="0"/>
              <a:t>5/20/2020</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B00B69-A00F-413A-94C3-59E7A865CA64}" type="slidenum">
              <a:rPr lang="en-US" smtClean="0"/>
              <a:t>‹#›</a:t>
            </a:fld>
            <a:endParaRPr lang="en-US" dirty="0"/>
          </a:p>
        </p:txBody>
      </p:sp>
      <p:pic>
        <p:nvPicPr>
          <p:cNvPr id="7" name="Picture 6"/>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9907" y="6019800"/>
            <a:ext cx="1543551" cy="685800"/>
          </a:xfrm>
          <a:prstGeom prst="rect">
            <a:avLst/>
          </a:prstGeom>
        </p:spPr>
      </p:pic>
    </p:spTree>
    <p:extLst>
      <p:ext uri="{BB962C8B-B14F-4D97-AF65-F5344CB8AC3E}">
        <p14:creationId xmlns:p14="http://schemas.microsoft.com/office/powerpoint/2010/main" val="2886204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rtl="0" eaLnBrk="1" latinLnBrk="0" hangingPunct="1">
        <a:spcBef>
          <a:spcPct val="0"/>
        </a:spcBef>
        <a:buNone/>
        <a:defRPr kumimoji="0" sz="5000" b="0" kern="1200">
          <a:ln>
            <a:noFill/>
          </a:ln>
          <a:solidFill>
            <a:schemeClr val="tx2"/>
          </a:solidFill>
          <a:effectLst/>
          <a:latin typeface="Century Gothic" panose="020B0502020202020204" pitchFamily="34"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Century Gothic" panose="020B0502020202020204"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Century Gothic" panose="020B0502020202020204"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Century Gothic" panose="020B0502020202020204"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Century Gothic" panose="020B0502020202020204"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Century Gothic" panose="020B0502020202020204"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824" y="3086595"/>
            <a:ext cx="8229600" cy="704088"/>
          </a:xfrm>
        </p:spPr>
        <p:txBody>
          <a:bodyPr/>
          <a:lstStyle/>
          <a:p>
            <a:pPr algn="ctr"/>
            <a:r>
              <a:rPr lang="en-US" sz="6000" b="1" dirty="0"/>
              <a:t>Commitment to VPP</a:t>
            </a:r>
          </a:p>
        </p:txBody>
      </p:sp>
      <p:pic>
        <p:nvPicPr>
          <p:cNvPr id="4" name="Picture 3"/>
          <p:cNvPicPr>
            <a:picLocks noChangeAspect="1"/>
          </p:cNvPicPr>
          <p:nvPr/>
        </p:nvPicPr>
        <p:blipFill>
          <a:blip r:embed="rId5"/>
          <a:stretch>
            <a:fillRect/>
          </a:stretch>
        </p:blipFill>
        <p:spPr>
          <a:xfrm>
            <a:off x="10506106" y="5772469"/>
            <a:ext cx="1450974" cy="914479"/>
          </a:xfrm>
          <a:prstGeom prst="rect">
            <a:avLst/>
          </a:prstGeom>
        </p:spPr>
      </p:pic>
      <p:pic>
        <p:nvPicPr>
          <p:cNvPr id="7" name="Red Must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9449" y="333499"/>
            <a:ext cx="609600" cy="609600"/>
          </a:xfrm>
          <a:prstGeom prst="rect">
            <a:avLst/>
          </a:prstGeom>
        </p:spPr>
      </p:pic>
      <p:sp>
        <p:nvSpPr>
          <p:cNvPr id="8" name="TextBox 7"/>
          <p:cNvSpPr txBox="1"/>
          <p:nvPr/>
        </p:nvSpPr>
        <p:spPr>
          <a:xfrm>
            <a:off x="163615"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Press the spacebar to continue</a:t>
            </a:r>
          </a:p>
        </p:txBody>
      </p:sp>
    </p:spTree>
    <p:extLst>
      <p:ext uri="{BB962C8B-B14F-4D97-AF65-F5344CB8AC3E}">
        <p14:creationId xmlns:p14="http://schemas.microsoft.com/office/powerpoint/2010/main" val="3450094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606" numSld="999">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704088"/>
          </a:xfrm>
        </p:spPr>
        <p:txBody>
          <a:bodyPr/>
          <a:lstStyle/>
          <a:p>
            <a:r>
              <a:rPr lang="en-US" b="1" dirty="0"/>
              <a:t>Commitment to VPP</a:t>
            </a:r>
          </a:p>
        </p:txBody>
      </p:sp>
      <p:sp>
        <p:nvSpPr>
          <p:cNvPr id="3" name="Content Placeholder 2"/>
          <p:cNvSpPr>
            <a:spLocks noGrp="1"/>
          </p:cNvSpPr>
          <p:nvPr>
            <p:ph idx="1"/>
          </p:nvPr>
        </p:nvSpPr>
        <p:spPr>
          <a:xfrm>
            <a:off x="609600" y="1529644"/>
            <a:ext cx="10972800" cy="4389120"/>
          </a:xfrm>
        </p:spPr>
        <p:txBody>
          <a:bodyPr vert="horz" anchor="t">
            <a:normAutofit lnSpcReduction="10000"/>
          </a:bodyPr>
          <a:lstStyle/>
          <a:p>
            <a:r>
              <a:rPr lang="en-US" dirty="0"/>
              <a:t>Describe how the site is </a:t>
            </a:r>
            <a:r>
              <a:rPr lang="en-US" b="1" u="sng" dirty="0"/>
              <a:t>committed</a:t>
            </a:r>
            <a:r>
              <a:rPr lang="en-US" dirty="0"/>
              <a:t> to VPP </a:t>
            </a:r>
          </a:p>
          <a:p>
            <a:endParaRPr lang="en-US" dirty="0"/>
          </a:p>
          <a:p>
            <a:r>
              <a:rPr lang="en-US" dirty="0">
                <a:latin typeface="Century Gothic"/>
              </a:rPr>
              <a:t>List all events that were </a:t>
            </a:r>
            <a:r>
              <a:rPr lang="en-US" b="1" u="sng" dirty="0">
                <a:latin typeface="Century Gothic"/>
              </a:rPr>
              <a:t>attended</a:t>
            </a:r>
            <a:r>
              <a:rPr lang="en-US" dirty="0">
                <a:latin typeface="Century Gothic"/>
              </a:rPr>
              <a:t> by </a:t>
            </a:r>
            <a:r>
              <a:rPr lang="en-US" b="1" u="sng" dirty="0">
                <a:latin typeface="Century Gothic"/>
              </a:rPr>
              <a:t>any</a:t>
            </a:r>
            <a:r>
              <a:rPr lang="en-US" dirty="0">
                <a:latin typeface="Century Gothic"/>
              </a:rPr>
              <a:t> employee (Best Practice Days, Benchmarking, Conferences, etc.)</a:t>
            </a:r>
          </a:p>
          <a:p>
            <a:endParaRPr lang="en-US" dirty="0"/>
          </a:p>
          <a:p>
            <a:r>
              <a:rPr lang="en-US" dirty="0"/>
              <a:t>Include the </a:t>
            </a:r>
            <a:r>
              <a:rPr lang="en-US" b="1" u="sng" dirty="0"/>
              <a:t>number</a:t>
            </a:r>
            <a:r>
              <a:rPr lang="en-US" dirty="0"/>
              <a:t> of employees that </a:t>
            </a:r>
            <a:r>
              <a:rPr lang="en-US" b="1" u="sng" dirty="0"/>
              <a:t>attended</a:t>
            </a:r>
            <a:r>
              <a:rPr lang="en-US" dirty="0"/>
              <a:t> each event</a:t>
            </a:r>
          </a:p>
          <a:p>
            <a:endParaRPr lang="en-US" dirty="0"/>
          </a:p>
          <a:p>
            <a:r>
              <a:rPr lang="en-US" dirty="0"/>
              <a:t>Mentoring activities</a:t>
            </a:r>
          </a:p>
          <a:p>
            <a:endParaRPr lang="en-US" dirty="0"/>
          </a:p>
          <a:p>
            <a:r>
              <a:rPr lang="en-US" dirty="0"/>
              <a:t>Special Government Employee (SGE) activities</a:t>
            </a:r>
          </a:p>
        </p:txBody>
      </p:sp>
      <p:pic>
        <p:nvPicPr>
          <p:cNvPr id="4" name="Picture 3"/>
          <p:cNvPicPr>
            <a:picLocks noChangeAspect="1"/>
          </p:cNvPicPr>
          <p:nvPr/>
        </p:nvPicPr>
        <p:blipFill>
          <a:blip r:embed="rId5"/>
          <a:stretch>
            <a:fillRect/>
          </a:stretch>
        </p:blipFill>
        <p:spPr>
          <a:xfrm>
            <a:off x="10506106" y="5772469"/>
            <a:ext cx="1450974" cy="914479"/>
          </a:xfrm>
          <a:prstGeom prst="rect">
            <a:avLst/>
          </a:prstGeom>
        </p:spPr>
      </p:pic>
      <p:pic>
        <p:nvPicPr>
          <p:cNvPr id="5" name="P8 Slide 1">
            <a:hlinkClick r:id="" action="ppaction://media"/>
          </p:cNvPr>
          <p:cNvPicPr>
            <a:picLocks noChangeAspect="1"/>
          </p:cNvPicPr>
          <p:nvPr>
            <a:audioFile r:link="rId1"/>
            <p:extLst>
              <p:ext uri="{DAA4B4D4-6D71-4841-9C94-3DE7FCFB9230}">
                <p14:media xmlns:p14="http://schemas.microsoft.com/office/powerpoint/2010/main" r:embed="rId2">
                  <p14:trim st="753" end="2679.5625"/>
                </p14:media>
              </p:ext>
            </p:extLst>
          </p:nvPr>
        </p:nvPicPr>
        <p:blipFill>
          <a:blip r:embed="rId6"/>
          <a:stretch>
            <a:fillRect/>
          </a:stretch>
        </p:blipFill>
        <p:spPr>
          <a:xfrm>
            <a:off x="122237" y="289718"/>
            <a:ext cx="487363" cy="487363"/>
          </a:xfrm>
          <a:prstGeom prst="rect">
            <a:avLst/>
          </a:prstGeom>
        </p:spPr>
      </p:pic>
      <p:sp>
        <p:nvSpPr>
          <p:cNvPr id="6" name="TextBox 5"/>
          <p:cNvSpPr txBox="1"/>
          <p:nvPr/>
        </p:nvSpPr>
        <p:spPr>
          <a:xfrm>
            <a:off x="163615"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Press the spacebar to continue</a:t>
            </a:r>
          </a:p>
        </p:txBody>
      </p:sp>
    </p:spTree>
    <p:extLst>
      <p:ext uri="{BB962C8B-B14F-4D97-AF65-F5344CB8AC3E}">
        <p14:creationId xmlns:p14="http://schemas.microsoft.com/office/powerpoint/2010/main" val="2171368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82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743712"/>
          </a:xfrm>
        </p:spPr>
        <p:txBody>
          <a:bodyPr/>
          <a:lstStyle/>
          <a:p>
            <a:r>
              <a:rPr lang="en-US" b="1" dirty="0"/>
              <a:t>Success Stories</a:t>
            </a:r>
          </a:p>
        </p:txBody>
      </p:sp>
      <p:sp>
        <p:nvSpPr>
          <p:cNvPr id="3" name="Content Placeholder 2"/>
          <p:cNvSpPr>
            <a:spLocks noGrp="1"/>
          </p:cNvSpPr>
          <p:nvPr>
            <p:ph idx="1"/>
          </p:nvPr>
        </p:nvSpPr>
        <p:spPr>
          <a:xfrm>
            <a:off x="609600" y="1718925"/>
            <a:ext cx="10972800" cy="4389120"/>
          </a:xfrm>
        </p:spPr>
        <p:txBody>
          <a:bodyPr>
            <a:normAutofit fontScale="92500" lnSpcReduction="20000"/>
          </a:bodyPr>
          <a:lstStyle/>
          <a:p>
            <a:r>
              <a:rPr lang="en-US" dirty="0"/>
              <a:t>Talk about what you feel made your location </a:t>
            </a:r>
            <a:r>
              <a:rPr lang="en-US" b="1" u="sng" dirty="0"/>
              <a:t>more successful </a:t>
            </a:r>
            <a:r>
              <a:rPr lang="en-US" dirty="0"/>
              <a:t>over the last 12 months</a:t>
            </a:r>
          </a:p>
          <a:p>
            <a:endParaRPr lang="en-US" dirty="0"/>
          </a:p>
          <a:p>
            <a:r>
              <a:rPr lang="en-US" dirty="0"/>
              <a:t>What programs are the employees </a:t>
            </a:r>
            <a:r>
              <a:rPr lang="en-US" b="1" u="sng" dirty="0"/>
              <a:t>excited</a:t>
            </a:r>
            <a:r>
              <a:rPr lang="en-US" dirty="0"/>
              <a:t> about?</a:t>
            </a:r>
          </a:p>
          <a:p>
            <a:endParaRPr lang="en-US" dirty="0"/>
          </a:p>
          <a:p>
            <a:r>
              <a:rPr lang="en-US" b="1" u="sng" dirty="0"/>
              <a:t>Share</a:t>
            </a:r>
            <a:r>
              <a:rPr lang="en-US" dirty="0"/>
              <a:t> the good things your site has done</a:t>
            </a:r>
          </a:p>
          <a:p>
            <a:endParaRPr lang="en-US" dirty="0"/>
          </a:p>
          <a:p>
            <a:pPr lvl="1"/>
            <a:r>
              <a:rPr lang="en-US" dirty="0"/>
              <a:t>Do not limit successes to EHS related achievements</a:t>
            </a:r>
          </a:p>
          <a:p>
            <a:pPr lvl="1"/>
            <a:endParaRPr lang="en-US" dirty="0"/>
          </a:p>
          <a:p>
            <a:r>
              <a:rPr lang="en-US" dirty="0"/>
              <a:t>What type of </a:t>
            </a:r>
            <a:r>
              <a:rPr lang="en-US" b="1" u="sng" dirty="0"/>
              <a:t>achievements</a:t>
            </a:r>
            <a:r>
              <a:rPr lang="en-US" dirty="0"/>
              <a:t> were </a:t>
            </a:r>
            <a:r>
              <a:rPr lang="en-US" b="1" u="sng" dirty="0"/>
              <a:t>accomplished</a:t>
            </a:r>
            <a:r>
              <a:rPr lang="en-US" dirty="0"/>
              <a:t> in the last 12 months?</a:t>
            </a:r>
          </a:p>
          <a:p>
            <a:endParaRPr lang="en-US" dirty="0"/>
          </a:p>
          <a:p>
            <a:r>
              <a:rPr lang="en-US" b="1" u="sng" dirty="0"/>
              <a:t>DON’T BE SHY</a:t>
            </a:r>
          </a:p>
          <a:p>
            <a:endParaRPr lang="en-US" dirty="0"/>
          </a:p>
        </p:txBody>
      </p:sp>
      <p:pic>
        <p:nvPicPr>
          <p:cNvPr id="4" name="Picture 3"/>
          <p:cNvPicPr>
            <a:picLocks noChangeAspect="1"/>
          </p:cNvPicPr>
          <p:nvPr/>
        </p:nvPicPr>
        <p:blipFill>
          <a:blip r:embed="rId5"/>
          <a:stretch>
            <a:fillRect/>
          </a:stretch>
        </p:blipFill>
        <p:spPr>
          <a:xfrm>
            <a:off x="10494603" y="5755216"/>
            <a:ext cx="1450974" cy="914479"/>
          </a:xfrm>
          <a:prstGeom prst="rect">
            <a:avLst/>
          </a:prstGeom>
        </p:spPr>
      </p:pic>
      <p:pic>
        <p:nvPicPr>
          <p:cNvPr id="5" name="P8 Slide 2">
            <a:hlinkClick r:id="" action="ppaction://media"/>
          </p:cNvPr>
          <p:cNvPicPr>
            <a:picLocks noChangeAspect="1"/>
          </p:cNvPicPr>
          <p:nvPr>
            <a:audioFile r:link="rId1"/>
            <p:extLst>
              <p:ext uri="{DAA4B4D4-6D71-4841-9C94-3DE7FCFB9230}">
                <p14:media xmlns:p14="http://schemas.microsoft.com/office/powerpoint/2010/main" r:embed="rId2">
                  <p14:trim st="240"/>
                </p14:media>
              </p:ext>
            </p:extLst>
          </p:nvPr>
        </p:nvPicPr>
        <p:blipFill>
          <a:blip r:embed="rId6"/>
          <a:stretch>
            <a:fillRect/>
          </a:stretch>
        </p:blipFill>
        <p:spPr>
          <a:xfrm>
            <a:off x="122237" y="322453"/>
            <a:ext cx="487363" cy="487363"/>
          </a:xfrm>
          <a:prstGeom prst="rect">
            <a:avLst/>
          </a:prstGeom>
        </p:spPr>
      </p:pic>
      <p:sp>
        <p:nvSpPr>
          <p:cNvPr id="6" name="TextBox 5"/>
          <p:cNvSpPr txBox="1"/>
          <p:nvPr/>
        </p:nvSpPr>
        <p:spPr>
          <a:xfrm>
            <a:off x="163615"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Press the spacebar to continue</a:t>
            </a:r>
          </a:p>
        </p:txBody>
      </p:sp>
    </p:spTree>
    <p:extLst>
      <p:ext uri="{BB962C8B-B14F-4D97-AF65-F5344CB8AC3E}">
        <p14:creationId xmlns:p14="http://schemas.microsoft.com/office/powerpoint/2010/main" val="233684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b="1" dirty="0"/>
              <a:t>Previous Objectives &amp; Goals</a:t>
            </a:r>
          </a:p>
        </p:txBody>
      </p:sp>
      <p:sp>
        <p:nvSpPr>
          <p:cNvPr id="3" name="Content Placeholder 2"/>
          <p:cNvSpPr>
            <a:spLocks noGrp="1"/>
          </p:cNvSpPr>
          <p:nvPr>
            <p:ph idx="1"/>
          </p:nvPr>
        </p:nvSpPr>
        <p:spPr>
          <a:xfrm>
            <a:off x="1543792" y="1604625"/>
            <a:ext cx="9104416" cy="4389120"/>
          </a:xfrm>
        </p:spPr>
        <p:txBody>
          <a:bodyPr>
            <a:normAutofit fontScale="92500" lnSpcReduction="10000"/>
          </a:bodyPr>
          <a:lstStyle/>
          <a:p>
            <a:r>
              <a:rPr lang="en-US" b="1" u="sng" dirty="0"/>
              <a:t>Update</a:t>
            </a:r>
            <a:r>
              <a:rPr lang="en-US" dirty="0"/>
              <a:t> the status on the </a:t>
            </a:r>
            <a:r>
              <a:rPr lang="en-US" b="1" u="sng" dirty="0"/>
              <a:t>objectives</a:t>
            </a:r>
            <a:r>
              <a:rPr lang="en-US" dirty="0"/>
              <a:t> and </a:t>
            </a:r>
            <a:r>
              <a:rPr lang="en-US" b="1" u="sng" dirty="0"/>
              <a:t>goals</a:t>
            </a:r>
          </a:p>
          <a:p>
            <a:endParaRPr lang="en-US" b="1" u="sng" dirty="0"/>
          </a:p>
          <a:p>
            <a:r>
              <a:rPr lang="en-US" dirty="0"/>
              <a:t>Did you </a:t>
            </a:r>
            <a:r>
              <a:rPr lang="en-US" b="1" u="sng" dirty="0"/>
              <a:t>reach</a:t>
            </a:r>
            <a:r>
              <a:rPr lang="en-US" dirty="0"/>
              <a:t> them? </a:t>
            </a:r>
          </a:p>
          <a:p>
            <a:endParaRPr lang="en-US" dirty="0"/>
          </a:p>
          <a:p>
            <a:r>
              <a:rPr lang="en-US" dirty="0"/>
              <a:t>If </a:t>
            </a:r>
            <a:r>
              <a:rPr lang="en-US" b="1" u="sng" dirty="0"/>
              <a:t>yes</a:t>
            </a:r>
            <a:r>
              <a:rPr lang="en-US" dirty="0"/>
              <a:t>, was the </a:t>
            </a:r>
            <a:r>
              <a:rPr lang="en-US" b="1" u="sng" dirty="0"/>
              <a:t>results</a:t>
            </a:r>
            <a:r>
              <a:rPr lang="en-US" dirty="0"/>
              <a:t> what you </a:t>
            </a:r>
            <a:r>
              <a:rPr lang="en-US" b="1" u="sng" dirty="0"/>
              <a:t>wanted</a:t>
            </a:r>
            <a:r>
              <a:rPr lang="en-US" dirty="0"/>
              <a:t>?</a:t>
            </a:r>
          </a:p>
          <a:p>
            <a:endParaRPr lang="en-US" dirty="0"/>
          </a:p>
          <a:p>
            <a:r>
              <a:rPr lang="en-US" dirty="0"/>
              <a:t>If you </a:t>
            </a:r>
            <a:r>
              <a:rPr lang="en-US" b="1" u="sng" dirty="0"/>
              <a:t>didn’t</a:t>
            </a:r>
            <a:r>
              <a:rPr lang="en-US" dirty="0"/>
              <a:t> reach them, </a:t>
            </a:r>
            <a:r>
              <a:rPr lang="en-US" b="1" u="sng" dirty="0"/>
              <a:t>why</a:t>
            </a:r>
            <a:r>
              <a:rPr lang="en-US" dirty="0"/>
              <a:t>?</a:t>
            </a:r>
          </a:p>
          <a:p>
            <a:endParaRPr lang="en-US" dirty="0"/>
          </a:p>
          <a:p>
            <a:pPr lvl="1"/>
            <a:r>
              <a:rPr lang="en-US" dirty="0"/>
              <a:t>Are they going to be </a:t>
            </a:r>
            <a:r>
              <a:rPr lang="en-US" b="1" u="sng" dirty="0"/>
              <a:t>carried</a:t>
            </a:r>
            <a:r>
              <a:rPr lang="en-US" dirty="0"/>
              <a:t> over to this </a:t>
            </a:r>
            <a:r>
              <a:rPr lang="en-US" b="1" u="sng" dirty="0"/>
              <a:t>years</a:t>
            </a:r>
            <a:r>
              <a:rPr lang="en-US" dirty="0"/>
              <a:t>?</a:t>
            </a:r>
          </a:p>
          <a:p>
            <a:pPr lvl="1"/>
            <a:endParaRPr lang="en-US" dirty="0"/>
          </a:p>
          <a:p>
            <a:pPr lvl="1"/>
            <a:r>
              <a:rPr lang="en-US" dirty="0"/>
              <a:t>What is your plan to </a:t>
            </a:r>
            <a:r>
              <a:rPr lang="en-US" b="1" u="sng" dirty="0"/>
              <a:t>reach</a:t>
            </a:r>
            <a:r>
              <a:rPr lang="en-US" dirty="0"/>
              <a:t> them this year? </a:t>
            </a:r>
          </a:p>
        </p:txBody>
      </p:sp>
      <p:pic>
        <p:nvPicPr>
          <p:cNvPr id="4" name="Picture 3"/>
          <p:cNvPicPr>
            <a:picLocks noChangeAspect="1"/>
          </p:cNvPicPr>
          <p:nvPr/>
        </p:nvPicPr>
        <p:blipFill>
          <a:blip r:embed="rId5"/>
          <a:stretch>
            <a:fillRect/>
          </a:stretch>
        </p:blipFill>
        <p:spPr>
          <a:xfrm>
            <a:off x="10500354" y="5766719"/>
            <a:ext cx="1450974" cy="914479"/>
          </a:xfrm>
          <a:prstGeom prst="rect">
            <a:avLst/>
          </a:prstGeom>
        </p:spPr>
      </p:pic>
      <p:pic>
        <p:nvPicPr>
          <p:cNvPr id="5" name="P8 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2237" y="304165"/>
            <a:ext cx="487363" cy="487363"/>
          </a:xfrm>
          <a:prstGeom prst="rect">
            <a:avLst/>
          </a:prstGeom>
        </p:spPr>
      </p:pic>
      <p:sp>
        <p:nvSpPr>
          <p:cNvPr id="6" name="TextBox 5"/>
          <p:cNvSpPr txBox="1"/>
          <p:nvPr/>
        </p:nvSpPr>
        <p:spPr>
          <a:xfrm>
            <a:off x="163615"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Press the spacebar to continue</a:t>
            </a:r>
          </a:p>
        </p:txBody>
      </p:sp>
    </p:spTree>
    <p:extLst>
      <p:ext uri="{BB962C8B-B14F-4D97-AF65-F5344CB8AC3E}">
        <p14:creationId xmlns:p14="http://schemas.microsoft.com/office/powerpoint/2010/main" val="167650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r>
              <a:rPr lang="en-US" b="1" dirty="0"/>
              <a:t>Projected Goals</a:t>
            </a:r>
          </a:p>
        </p:txBody>
      </p:sp>
      <p:sp>
        <p:nvSpPr>
          <p:cNvPr id="3" name="Content Placeholder 2"/>
          <p:cNvSpPr>
            <a:spLocks noGrp="1"/>
          </p:cNvSpPr>
          <p:nvPr>
            <p:ph idx="1"/>
          </p:nvPr>
        </p:nvSpPr>
        <p:spPr>
          <a:xfrm>
            <a:off x="1981200" y="1122859"/>
            <a:ext cx="8229600" cy="5410200"/>
          </a:xfrm>
        </p:spPr>
        <p:txBody>
          <a:bodyPr>
            <a:normAutofit fontScale="77500" lnSpcReduction="20000"/>
          </a:bodyPr>
          <a:lstStyle/>
          <a:p>
            <a:r>
              <a:rPr lang="en-US" dirty="0"/>
              <a:t>Is it </a:t>
            </a:r>
            <a:r>
              <a:rPr lang="en-US" b="1" u="sng" dirty="0">
                <a:solidFill>
                  <a:srgbClr val="FF0000"/>
                </a:solidFill>
              </a:rPr>
              <a:t>Specific</a:t>
            </a:r>
            <a:r>
              <a:rPr lang="en-US" dirty="0"/>
              <a:t>, primary and important?</a:t>
            </a:r>
          </a:p>
          <a:p>
            <a:pPr lvl="1"/>
            <a:r>
              <a:rPr lang="en-US" dirty="0"/>
              <a:t>What will the goal </a:t>
            </a:r>
            <a:r>
              <a:rPr lang="en-US" b="1" u="sng" dirty="0"/>
              <a:t>accomplish</a:t>
            </a:r>
            <a:r>
              <a:rPr lang="en-US" dirty="0"/>
              <a:t>? </a:t>
            </a:r>
          </a:p>
          <a:p>
            <a:pPr lvl="1"/>
            <a:endParaRPr lang="en-US" dirty="0"/>
          </a:p>
          <a:p>
            <a:r>
              <a:rPr lang="en-US" dirty="0"/>
              <a:t>Is it </a:t>
            </a:r>
            <a:r>
              <a:rPr lang="en-US" b="1" u="sng" dirty="0">
                <a:solidFill>
                  <a:srgbClr val="FF0000"/>
                </a:solidFill>
              </a:rPr>
              <a:t>Measurable</a:t>
            </a:r>
            <a:r>
              <a:rPr lang="en-US" b="1" u="sng" dirty="0"/>
              <a:t>?</a:t>
            </a:r>
          </a:p>
          <a:p>
            <a:pPr lvl="1"/>
            <a:r>
              <a:rPr lang="en-US" dirty="0"/>
              <a:t>How will you measure </a:t>
            </a:r>
            <a:r>
              <a:rPr lang="en-US" b="1" u="sng" dirty="0"/>
              <a:t>whether or not </a:t>
            </a:r>
            <a:r>
              <a:rPr lang="en-US" dirty="0"/>
              <a:t>the goal has been </a:t>
            </a:r>
            <a:r>
              <a:rPr lang="en-US" b="1" u="sng" dirty="0"/>
              <a:t>reach</a:t>
            </a:r>
            <a:r>
              <a:rPr lang="en-US" dirty="0"/>
              <a:t>? (Try to have at least </a:t>
            </a:r>
            <a:r>
              <a:rPr lang="en-US" b="1" u="sng" dirty="0"/>
              <a:t>two</a:t>
            </a:r>
            <a:r>
              <a:rPr lang="en-US" dirty="0"/>
              <a:t> indicators)</a:t>
            </a:r>
          </a:p>
          <a:p>
            <a:pPr lvl="1"/>
            <a:endParaRPr lang="en-US" dirty="0"/>
          </a:p>
          <a:p>
            <a:r>
              <a:rPr lang="en-US" dirty="0"/>
              <a:t>Is it </a:t>
            </a:r>
            <a:r>
              <a:rPr lang="en-US" b="1" u="sng" dirty="0">
                <a:solidFill>
                  <a:srgbClr val="FF0000"/>
                </a:solidFill>
              </a:rPr>
              <a:t>Achievable</a:t>
            </a:r>
            <a:r>
              <a:rPr lang="en-US" dirty="0"/>
              <a:t>?</a:t>
            </a:r>
          </a:p>
          <a:p>
            <a:pPr lvl="1"/>
            <a:r>
              <a:rPr lang="en-US" dirty="0"/>
              <a:t>Is it </a:t>
            </a:r>
            <a:r>
              <a:rPr lang="en-US" b="1" u="sng" dirty="0"/>
              <a:t>possible</a:t>
            </a:r>
            <a:r>
              <a:rPr lang="en-US" dirty="0"/>
              <a:t>? Is the knowledge, skills, abilities and resources </a:t>
            </a:r>
            <a:r>
              <a:rPr lang="en-US" b="1" u="sng" dirty="0"/>
              <a:t>available</a:t>
            </a:r>
            <a:r>
              <a:rPr lang="en-US" dirty="0"/>
              <a:t> to accomplish it? Will it </a:t>
            </a:r>
            <a:r>
              <a:rPr lang="en-US" b="1" u="sng" dirty="0"/>
              <a:t>challenge</a:t>
            </a:r>
            <a:r>
              <a:rPr lang="en-US" dirty="0"/>
              <a:t> you </a:t>
            </a:r>
            <a:r>
              <a:rPr lang="en-US" b="1" u="sng" dirty="0"/>
              <a:t>without defeating </a:t>
            </a:r>
            <a:r>
              <a:rPr lang="en-US" dirty="0"/>
              <a:t>you?</a:t>
            </a:r>
          </a:p>
          <a:p>
            <a:pPr lvl="1"/>
            <a:endParaRPr lang="en-US" dirty="0"/>
          </a:p>
          <a:p>
            <a:r>
              <a:rPr lang="en-US" dirty="0"/>
              <a:t>Is it </a:t>
            </a:r>
            <a:r>
              <a:rPr lang="en-US" b="1" u="sng" dirty="0">
                <a:solidFill>
                  <a:srgbClr val="FF0000"/>
                </a:solidFill>
              </a:rPr>
              <a:t>Results-Focused</a:t>
            </a:r>
            <a:r>
              <a:rPr lang="en-US" dirty="0"/>
              <a:t>?</a:t>
            </a:r>
          </a:p>
          <a:p>
            <a:pPr lvl="1"/>
            <a:r>
              <a:rPr lang="en-US" dirty="0"/>
              <a:t>What is the </a:t>
            </a:r>
            <a:r>
              <a:rPr lang="en-US" b="1" u="sng" dirty="0"/>
              <a:t>reason</a:t>
            </a:r>
            <a:r>
              <a:rPr lang="en-US" dirty="0"/>
              <a:t>, </a:t>
            </a:r>
            <a:r>
              <a:rPr lang="en-US" b="1" u="sng" dirty="0"/>
              <a:t>purpose</a:t>
            </a:r>
            <a:r>
              <a:rPr lang="en-US" dirty="0"/>
              <a:t> or </a:t>
            </a:r>
            <a:r>
              <a:rPr lang="en-US" b="1" u="sng" dirty="0"/>
              <a:t>benefit</a:t>
            </a:r>
            <a:r>
              <a:rPr lang="en-US" dirty="0"/>
              <a:t> for accomplishing the goal? </a:t>
            </a:r>
          </a:p>
          <a:p>
            <a:pPr lvl="1"/>
            <a:endParaRPr lang="en-US" dirty="0"/>
          </a:p>
          <a:p>
            <a:r>
              <a:rPr lang="en-US" dirty="0"/>
              <a:t>Is it </a:t>
            </a:r>
            <a:r>
              <a:rPr lang="en-US" b="1" u="sng" dirty="0">
                <a:solidFill>
                  <a:srgbClr val="FF0000"/>
                </a:solidFill>
              </a:rPr>
              <a:t>Time</a:t>
            </a:r>
            <a:r>
              <a:rPr lang="en-US" dirty="0"/>
              <a:t> – bound?</a:t>
            </a:r>
          </a:p>
          <a:p>
            <a:pPr lvl="1"/>
            <a:r>
              <a:rPr lang="en-US" dirty="0"/>
              <a:t>Establish a </a:t>
            </a:r>
            <a:r>
              <a:rPr lang="en-US" b="1" u="sng" dirty="0"/>
              <a:t>completion</a:t>
            </a:r>
            <a:r>
              <a:rPr lang="en-US" dirty="0"/>
              <a:t> </a:t>
            </a:r>
            <a:r>
              <a:rPr lang="en-US" b="1" u="sng" dirty="0"/>
              <a:t>date</a:t>
            </a:r>
            <a:r>
              <a:rPr lang="en-US" dirty="0"/>
              <a:t> that is </a:t>
            </a:r>
            <a:r>
              <a:rPr lang="en-US" b="1" u="sng" dirty="0"/>
              <a:t>practical</a:t>
            </a:r>
          </a:p>
        </p:txBody>
      </p:sp>
      <p:pic>
        <p:nvPicPr>
          <p:cNvPr id="4" name="Picture 3"/>
          <p:cNvPicPr>
            <a:picLocks noChangeAspect="1"/>
          </p:cNvPicPr>
          <p:nvPr/>
        </p:nvPicPr>
        <p:blipFill>
          <a:blip r:embed="rId5"/>
          <a:stretch>
            <a:fillRect/>
          </a:stretch>
        </p:blipFill>
        <p:spPr>
          <a:xfrm>
            <a:off x="10511856" y="5791121"/>
            <a:ext cx="1450974" cy="914479"/>
          </a:xfrm>
          <a:prstGeom prst="rect">
            <a:avLst/>
          </a:prstGeom>
        </p:spPr>
      </p:pic>
      <p:pic>
        <p:nvPicPr>
          <p:cNvPr id="5" name="P8 Slide 4">
            <a:hlinkClick r:id="" action="ppaction://media"/>
          </p:cNvPr>
          <p:cNvPicPr>
            <a:picLocks noChangeAspect="1"/>
          </p:cNvPicPr>
          <p:nvPr>
            <a:audioFile r:link="rId1"/>
            <p:extLst>
              <p:ext uri="{DAA4B4D4-6D71-4841-9C94-3DE7FCFB9230}">
                <p14:media xmlns:p14="http://schemas.microsoft.com/office/powerpoint/2010/main" r:embed="rId2">
                  <p14:trim st="272"/>
                </p14:media>
              </p:ext>
            </p:extLst>
          </p:nvPr>
        </p:nvPicPr>
        <p:blipFill>
          <a:blip r:embed="rId6"/>
          <a:stretch>
            <a:fillRect/>
          </a:stretch>
        </p:blipFill>
        <p:spPr>
          <a:xfrm>
            <a:off x="173101" y="342900"/>
            <a:ext cx="487363" cy="487363"/>
          </a:xfrm>
          <a:prstGeom prst="rect">
            <a:avLst/>
          </a:prstGeom>
        </p:spPr>
      </p:pic>
      <p:sp>
        <p:nvSpPr>
          <p:cNvPr id="6" name="TextBox 5"/>
          <p:cNvSpPr txBox="1"/>
          <p:nvPr/>
        </p:nvSpPr>
        <p:spPr>
          <a:xfrm>
            <a:off x="163615"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Press the spacebar to continue</a:t>
            </a:r>
          </a:p>
        </p:txBody>
      </p:sp>
    </p:spTree>
    <p:extLst>
      <p:ext uri="{BB962C8B-B14F-4D97-AF65-F5344CB8AC3E}">
        <p14:creationId xmlns:p14="http://schemas.microsoft.com/office/powerpoint/2010/main" val="1097543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6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b="1" dirty="0"/>
              <a:t>Projected Goals</a:t>
            </a:r>
          </a:p>
        </p:txBody>
      </p:sp>
      <p:sp>
        <p:nvSpPr>
          <p:cNvPr id="3" name="Content Placeholder 2"/>
          <p:cNvSpPr>
            <a:spLocks noGrp="1"/>
          </p:cNvSpPr>
          <p:nvPr>
            <p:ph idx="1"/>
          </p:nvPr>
        </p:nvSpPr>
        <p:spPr>
          <a:xfrm>
            <a:off x="609600" y="1697973"/>
            <a:ext cx="10972800" cy="4389120"/>
          </a:xfrm>
        </p:spPr>
        <p:txBody>
          <a:bodyPr/>
          <a:lstStyle/>
          <a:p>
            <a:r>
              <a:rPr lang="en-US" dirty="0"/>
              <a:t>Set goals that illustrate </a:t>
            </a:r>
            <a:r>
              <a:rPr lang="en-US" b="1" u="sng" dirty="0"/>
              <a:t>evolution</a:t>
            </a:r>
            <a:r>
              <a:rPr lang="en-US" dirty="0"/>
              <a:t> and </a:t>
            </a:r>
            <a:r>
              <a:rPr lang="en-US" b="1" u="sng" dirty="0"/>
              <a:t>growth</a:t>
            </a:r>
            <a:r>
              <a:rPr lang="en-US" dirty="0"/>
              <a:t> of your SMS</a:t>
            </a:r>
          </a:p>
          <a:p>
            <a:endParaRPr lang="en-US" dirty="0"/>
          </a:p>
          <a:p>
            <a:r>
              <a:rPr lang="en-US" dirty="0"/>
              <a:t>Don’t let your SMS become stale, avoid </a:t>
            </a:r>
            <a:r>
              <a:rPr lang="en-US" b="1" u="sng" dirty="0"/>
              <a:t>“maintain</a:t>
            </a:r>
            <a:r>
              <a:rPr lang="en-US" dirty="0"/>
              <a:t> and </a:t>
            </a:r>
            <a:r>
              <a:rPr lang="en-US" b="1" u="sng" dirty="0"/>
              <a:t>continue” </a:t>
            </a:r>
            <a:r>
              <a:rPr lang="en-US" dirty="0"/>
              <a:t>trap</a:t>
            </a:r>
          </a:p>
          <a:p>
            <a:endParaRPr lang="en-US" dirty="0"/>
          </a:p>
          <a:p>
            <a:pPr lvl="1"/>
            <a:r>
              <a:rPr lang="en-US" dirty="0"/>
              <a:t>Don’t set the same goals each year</a:t>
            </a:r>
          </a:p>
          <a:p>
            <a:pPr lvl="1"/>
            <a:endParaRPr lang="en-US" dirty="0"/>
          </a:p>
          <a:p>
            <a:pPr lvl="1"/>
            <a:r>
              <a:rPr lang="en-US" dirty="0"/>
              <a:t>Identify goals that will truly improve your SMS and be </a:t>
            </a:r>
            <a:r>
              <a:rPr lang="en-US" b="1" u="sng" dirty="0"/>
              <a:t>challenging</a:t>
            </a:r>
            <a:r>
              <a:rPr lang="en-US" dirty="0"/>
              <a:t> and </a:t>
            </a:r>
            <a:r>
              <a:rPr lang="en-US" b="1" u="sng" dirty="0"/>
              <a:t>attainable</a:t>
            </a:r>
          </a:p>
        </p:txBody>
      </p:sp>
      <p:pic>
        <p:nvPicPr>
          <p:cNvPr id="4" name="Picture 3"/>
          <p:cNvPicPr>
            <a:picLocks noChangeAspect="1"/>
          </p:cNvPicPr>
          <p:nvPr/>
        </p:nvPicPr>
        <p:blipFill>
          <a:blip r:embed="rId5"/>
          <a:stretch>
            <a:fillRect/>
          </a:stretch>
        </p:blipFill>
        <p:spPr>
          <a:xfrm>
            <a:off x="10517608" y="5766719"/>
            <a:ext cx="1450974" cy="914479"/>
          </a:xfrm>
          <a:prstGeom prst="rect">
            <a:avLst/>
          </a:prstGeom>
        </p:spPr>
      </p:pic>
      <p:pic>
        <p:nvPicPr>
          <p:cNvPr id="5" name="P8 Slide 5">
            <a:hlinkClick r:id="" action="ppaction://media"/>
          </p:cNvPr>
          <p:cNvPicPr>
            <a:picLocks noChangeAspect="1"/>
          </p:cNvPicPr>
          <p:nvPr>
            <a:audioFile r:link="rId1"/>
            <p:extLst>
              <p:ext uri="{DAA4B4D4-6D71-4841-9C94-3DE7FCFB9230}">
                <p14:media xmlns:p14="http://schemas.microsoft.com/office/powerpoint/2010/main" r:embed="rId2">
                  <p14:trim st="364"/>
                </p14:media>
              </p:ext>
            </p:extLst>
          </p:nvPr>
        </p:nvPicPr>
        <p:blipFill>
          <a:blip r:embed="rId6"/>
          <a:stretch>
            <a:fillRect/>
          </a:stretch>
        </p:blipFill>
        <p:spPr>
          <a:xfrm>
            <a:off x="186245" y="313309"/>
            <a:ext cx="487363" cy="487363"/>
          </a:xfrm>
          <a:prstGeom prst="rect">
            <a:avLst/>
          </a:prstGeom>
        </p:spPr>
      </p:pic>
      <p:sp>
        <p:nvSpPr>
          <p:cNvPr id="6" name="TextBox 5"/>
          <p:cNvSpPr txBox="1"/>
          <p:nvPr/>
        </p:nvSpPr>
        <p:spPr>
          <a:xfrm>
            <a:off x="163615"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Press the spacebar to continue</a:t>
            </a:r>
          </a:p>
        </p:txBody>
      </p:sp>
    </p:spTree>
    <p:extLst>
      <p:ext uri="{BB962C8B-B14F-4D97-AF65-F5344CB8AC3E}">
        <p14:creationId xmlns:p14="http://schemas.microsoft.com/office/powerpoint/2010/main" val="244496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6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r>
              <a:rPr lang="en-US" b="1" dirty="0"/>
              <a:t>VPP Assurances</a:t>
            </a:r>
          </a:p>
        </p:txBody>
      </p:sp>
      <p:sp>
        <p:nvSpPr>
          <p:cNvPr id="3" name="Content Placeholder 2"/>
          <p:cNvSpPr>
            <a:spLocks noGrp="1"/>
          </p:cNvSpPr>
          <p:nvPr>
            <p:ph idx="1"/>
          </p:nvPr>
        </p:nvSpPr>
        <p:spPr>
          <a:xfrm>
            <a:off x="1981200" y="1981200"/>
            <a:ext cx="8229600" cy="2819400"/>
          </a:xfrm>
        </p:spPr>
        <p:txBody>
          <a:bodyPr>
            <a:normAutofit fontScale="92500" lnSpcReduction="20000"/>
          </a:bodyPr>
          <a:lstStyle/>
          <a:p>
            <a:pPr lvl="0"/>
            <a:r>
              <a:rPr lang="en-US" sz="2800" dirty="0"/>
              <a:t>Letter of assurance to be reviewed and signed by Highest Site Company Official</a:t>
            </a:r>
          </a:p>
          <a:p>
            <a:pPr marL="0" lvl="0" indent="0">
              <a:buNone/>
            </a:pPr>
            <a:r>
              <a:rPr lang="en-US" sz="2800" dirty="0"/>
              <a:t> </a:t>
            </a:r>
          </a:p>
          <a:p>
            <a:pPr marL="0" indent="0">
              <a:buNone/>
            </a:pPr>
            <a:r>
              <a:rPr lang="en-US" sz="2800" dirty="0"/>
              <a:t>   And</a:t>
            </a:r>
          </a:p>
          <a:p>
            <a:pPr marL="0" indent="0">
              <a:buNone/>
            </a:pPr>
            <a:endParaRPr lang="en-US" sz="2800" dirty="0"/>
          </a:p>
          <a:p>
            <a:pPr lvl="0"/>
            <a:r>
              <a:rPr lang="en-US" sz="2800" dirty="0"/>
              <a:t>Letter of assurance to be reviewed and signed by Highest Union Site Representative </a:t>
            </a:r>
          </a:p>
          <a:p>
            <a:pPr marL="0" indent="0">
              <a:buNone/>
            </a:pPr>
            <a:endParaRPr lang="en-US" sz="2800" dirty="0"/>
          </a:p>
          <a:p>
            <a:pPr lvl="0"/>
            <a:endParaRPr lang="en-US" sz="2800" dirty="0"/>
          </a:p>
          <a:p>
            <a:endParaRPr lang="en-US" sz="2800" dirty="0"/>
          </a:p>
        </p:txBody>
      </p:sp>
      <p:pic>
        <p:nvPicPr>
          <p:cNvPr id="4" name="Picture 3"/>
          <p:cNvPicPr>
            <a:picLocks noChangeAspect="1"/>
          </p:cNvPicPr>
          <p:nvPr/>
        </p:nvPicPr>
        <p:blipFill>
          <a:blip r:embed="rId5"/>
          <a:stretch>
            <a:fillRect/>
          </a:stretch>
        </p:blipFill>
        <p:spPr>
          <a:xfrm>
            <a:off x="10511857" y="5772469"/>
            <a:ext cx="1450974" cy="914479"/>
          </a:xfrm>
          <a:prstGeom prst="rect">
            <a:avLst/>
          </a:prstGeom>
        </p:spPr>
      </p:pic>
      <p:pic>
        <p:nvPicPr>
          <p:cNvPr id="6" name="P8 Slide 6">
            <a:hlinkClick r:id="" action="ppaction://media"/>
          </p:cNvPr>
          <p:cNvPicPr>
            <a:picLocks noChangeAspect="1"/>
          </p:cNvPicPr>
          <p:nvPr>
            <a:audioFile r:link="rId1"/>
            <p:extLst>
              <p:ext uri="{DAA4B4D4-6D71-4841-9C94-3DE7FCFB9230}">
                <p14:media xmlns:p14="http://schemas.microsoft.com/office/powerpoint/2010/main" r:embed="rId2">
                  <p14:trim st="135" end="1586.625"/>
                </p14:media>
              </p:ext>
            </p:extLst>
          </p:nvPr>
        </p:nvPicPr>
        <p:blipFill>
          <a:blip r:embed="rId6"/>
          <a:stretch>
            <a:fillRect/>
          </a:stretch>
        </p:blipFill>
        <p:spPr>
          <a:xfrm>
            <a:off x="173536" y="342900"/>
            <a:ext cx="487363" cy="487363"/>
          </a:xfrm>
          <a:prstGeom prst="rect">
            <a:avLst/>
          </a:prstGeom>
        </p:spPr>
      </p:pic>
      <p:sp>
        <p:nvSpPr>
          <p:cNvPr id="7" name="TextBox 6"/>
          <p:cNvSpPr txBox="1"/>
          <p:nvPr/>
        </p:nvSpPr>
        <p:spPr>
          <a:xfrm>
            <a:off x="163615"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Press the spacebar to complete</a:t>
            </a:r>
          </a:p>
        </p:txBody>
      </p:sp>
    </p:spTree>
    <p:extLst>
      <p:ext uri="{BB962C8B-B14F-4D97-AF65-F5344CB8AC3E}">
        <p14:creationId xmlns:p14="http://schemas.microsoft.com/office/powerpoint/2010/main" val="2706852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PP Recert PPT">
  <a:themeElements>
    <a:clrScheme name="Custom 1">
      <a:dk1>
        <a:sysClr val="windowText" lastClr="000000"/>
      </a:dk1>
      <a:lt1>
        <a:sysClr val="window" lastClr="FFFFFF"/>
      </a:lt1>
      <a:dk2>
        <a:srgbClr val="424456"/>
      </a:dk2>
      <a:lt2>
        <a:srgbClr val="DEDEDE"/>
      </a:lt2>
      <a:accent1>
        <a:srgbClr val="53548A"/>
      </a:accent1>
      <a:accent2>
        <a:srgbClr val="438086"/>
      </a:accent2>
      <a:accent3>
        <a:srgbClr val="0D0C7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b="1" dirty="0" smtClean="0">
            <a:solidFill>
              <a:srgbClr val="FFFF00"/>
            </a:solidFill>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83CF07E2071741BFB88759396349F3" ma:contentTypeVersion="4" ma:contentTypeDescription="Create a new document." ma:contentTypeScope="" ma:versionID="3e4b65b831af5c5f2ef436bd2aa58faf">
  <xsd:schema xmlns:xsd="http://www.w3.org/2001/XMLSchema" xmlns:xs="http://www.w3.org/2001/XMLSchema" xmlns:p="http://schemas.microsoft.com/office/2006/metadata/properties" xmlns:ns2="7dff0276-1a18-4a0a-a1b9-413c8d1321ef" xmlns:ns3="bfa5c831-db00-4542-aa15-6b94aa1d4d14" targetNamespace="http://schemas.microsoft.com/office/2006/metadata/properties" ma:root="true" ma:fieldsID="c284475e0f5f2c0d0448ff9b454b95eb" ns2:_="" ns3:_="">
    <xsd:import namespace="7dff0276-1a18-4a0a-a1b9-413c8d1321ef"/>
    <xsd:import namespace="bfa5c831-db00-4542-aa15-6b94aa1d4d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f0276-1a18-4a0a-a1b9-413c8d1321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a5c831-db00-4542-aa15-6b94aa1d4d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384667-D3D8-4CF7-AA66-AE39D94B873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5234AD-C7DB-4766-B0F6-96B5F5FF6939}">
  <ds:schemaRefs>
    <ds:schemaRef ds:uri="http://schemas.microsoft.com/sharepoint/v3/contenttype/forms"/>
  </ds:schemaRefs>
</ds:datastoreItem>
</file>

<file path=customXml/itemProps3.xml><?xml version="1.0" encoding="utf-8"?>
<ds:datastoreItem xmlns:ds="http://schemas.openxmlformats.org/officeDocument/2006/customXml" ds:itemID="{54C2B7F0-E89B-4C71-A578-B14DA38DB38C}"/>
</file>

<file path=docProps/app.xml><?xml version="1.0" encoding="utf-8"?>
<Properties xmlns="http://schemas.openxmlformats.org/officeDocument/2006/extended-properties" xmlns:vt="http://schemas.openxmlformats.org/officeDocument/2006/docPropsVTypes">
  <TotalTime>145</TotalTime>
  <Words>673</Words>
  <Application>Microsoft Office PowerPoint</Application>
  <PresentationFormat>Widescreen</PresentationFormat>
  <Paragraphs>116</Paragraphs>
  <Slides>7</Slides>
  <Notes>7</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VPP Recert PPT</vt:lpstr>
      <vt:lpstr>Commitment to VPP</vt:lpstr>
      <vt:lpstr>Commitment to VPP</vt:lpstr>
      <vt:lpstr>Success Stories</vt:lpstr>
      <vt:lpstr>Previous Objectives &amp; Goals</vt:lpstr>
      <vt:lpstr>Projected Goals</vt:lpstr>
      <vt:lpstr>Projected Goals</vt:lpstr>
      <vt:lpstr>VPP Assurances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Commitment to VPP</dc:title>
  <dc:creator>VITA Program</dc:creator>
  <cp:lastModifiedBy>VITA Program</cp:lastModifiedBy>
  <cp:revision>17</cp:revision>
  <dcterms:created xsi:type="dcterms:W3CDTF">2020-04-08T18:24:53Z</dcterms:created>
  <dcterms:modified xsi:type="dcterms:W3CDTF">2020-05-20T12:07:04Z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0x0101000883CF07E2071741BFB88759396349F3</vt:lpwstr>
  </property>
</Properties>
</file>