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36">
          <p15:clr>
            <a:srgbClr val="000000"/>
          </p15:clr>
        </p15:guide>
        <p15:guide id="2" pos="3986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9" roundtripDataSignature="AMtx7mhqbtAdYse/ZcaQW2KL/f/GD1t1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36" orient="horz"/>
        <p:guide pos="398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customschemas.google.com/relationships/presentationmetadata" Target="meta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C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中国有句话说：胸有成竹。</a:t>
            </a:r>
            <a:r>
              <a:rPr lang="zh-CN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文同：北宋著名画家</a:t>
            </a:r>
            <a:endParaRPr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他是当时画竹子的高手。于文同长年累月地对竹子作了细微地观察和研究，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竹子在春夏秋冬四季的形状有什么变化;在阴晴雨雪天，竹子的颜色、姿势又有什么两样;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在强烈的阳光照耀下和在明净的月光映照下，竹子又有什么不同;不同的竹子，又有哪些不同的样子，他都摸得一清二楚。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他心里已经有了竹子的样式，即使闭眼睛也能浮现出很多竹子的样子。所以画起竹子来，根本用不着画草图。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有个名叫晁(cháo)补之的人，称赞文同说：“文同画竹，早已胸有成竹了。”文与可（文同）画的竹子远近闻名，每天总有不少人登门求画。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与可在自己家的房前屋后种上各种各样的竹子，无论春夏秋冬，阴睛风雨，他经常去竹林观察竹子的生长变化情况，琢磨竹枝的长短粗细，叶子的形态、颜色，有新的感受就回到书房，把心中的印象画在纸上。竹子的各种形象都深深地印在他的心中。所以每次画竹，他都显得非常从容，画出的竹子，无不逼真传神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当人们夸奖他的画时，他总是谦虚地说：“我只是把心中琢磨成熟的竹子画下来罢了。”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文同画竹子之前，竹子的很多样式已经在他心里装满了，那么文同心里的竹子是通过画笔表现出来。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各位，我们生活的一切的万物，这一切都是在创造主的心里，在创造主心里已经有计划创造天地。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全能的神，已经创造了天地万物，有设计者，设计者他来设计了。按照设计图创造了万物。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神创造了天地万物，我们拥有的圣经，是创造主神把他介绍给我们的说明书。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我们看话语的时候就能知道，神是怎么创造天地的，神为什么创造天地，世界的不幸是怎么开始的。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这个不幸什么时候会结束，人生中为什么会有各种各样的痛苦，我们又如何脱离人生中的痛苦。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这个世界是怎么创造 的， 人又是怎么在这个世界形成的，人生何来何去，人死后的世界又是什么，人生和世界所有根源的答案，都在这个圣经里。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圣经是世界任何一本书都无法相比的书。圣经可以分为两大类。圣经在一共写了1600年，一共有40位作者。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耶稣降生前写的叫做旧约圣经，耶稣钉十字架后写的叫做新约圣经。这个世界有很多书，在一本书就是圣经。圣经的主人公就是耶稣。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这个世界有很多的伟人记：拿破仑传记，孙中山传记，有很多人的传记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所有伟人的传记，是在他人生去世以后记录的。</a:t>
            </a:r>
            <a:r>
              <a:rPr b="1" lang="zh-CN"/>
              <a:t>但是圣经的主人公是耶稣，而圣经主人公是诞生在世界开始之前，已经记载了将要诞生耶稣的很多预言。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也就是，耶稣诞生之前，已经记载了将要诞生的耶稣。关于这个预言有370个，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耶稣将要通过童女马利亚诞生，耶稣将要在伯利恒诞生，耶稣将要钉十字架，耶稣会流血而死，耶稣会在3天后复活，耶稣会在十字架洗净我们的罪，这一切都提前记载了。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而且圣经中有很多的其他预言。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耶稣来之前记录圣经的人物叫做先知。先知预言了370种耶稣的预言，这一切的预言，通过耶稣的诞生和生涯，正确的实现了。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有个圣经学家，巴顿佩因调查了圣经所有的预言，圣经有1817个预言。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这一切的预言，在人类历史都成就，应验了。圣经27%都是预言，圣经预言了很多以色列的未来。按照以色列的未来，正确成就在现实中。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以前英国占领很多的殖民地，当时维多利亚女王在统治英国。维多利亚女王(1819一1901)在位期间是英国历史上的鼎盛时期，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是国际化殖民地竞争进入白热化的时代，是革命与战争的漩涡席卷全球的时期。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历史上，使大英帝国崛起，成为“日不落帝国”的人也是维多利亚女王。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大英帝国的首相中最有才能、最严谨的是本杰明·迪斯雷利(Benjamin Disraeli，1804~1881)首相，他拥有着犹太血统。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正因为他，当时英国才拥有了安定的政治环境。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一天，女王对他说:“迪斯雷利，你能拿出神活着的证据吗?”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迪斯雷利回答说:“女王陛下，只要看看犹太人的历史就足够了。”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圣经写了耶稣的预言，也写了以色列民族的预言，按着圣经的记载，一模一样的成就了这个预言。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而且，圣经说有这个世界的开始和末了。这个世界不是永远的世界，那么圣经有世界末日出现的预言。这个也叫末世。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在马太24和路加福音21章中，写了世界末日要发生的预言。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世界末日的时候各地会发生很多的地震，第二，全世界会盛行很多的传染病，而且这个世界会来临饥荒。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以前也有地震，但是最近的地震更加的频繁。因为人们随便的改换地，在地下进行核试验，所以地震越来越频繁，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而且气象也有很多的异变，地球的温度上升，南北极的冰融化，海水上升，地球的环境有很多的改变，而且有很多的瘟疫。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现在有很多以前没有听过的瘟疫都出现了。疟疾，禽流感，还有现在出现的病毒。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但是圣经正确说了末世的时候会出现这些事情。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圣经记载了很多末世的预言，各处都会有瘟疫，饥荒，民族和民族，国家和国家有冲突。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现在中国和很多的国家也有很多领土的冲突，俄罗斯和乌克兰也有冲突，印度河中国也有争战。所以国家和国家，民族和民族有冲突。、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前不久，韩国的船只被伊朗的军舰拦截了，韩国的军舰要出发，要在外交上解决事情....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到了末日的时候，还出现人工智能。圣经也说了电脑会支配全世界。 这样的事情在几千年前记载了。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圣经不仅预言了末世，也写了某个国家和个人的事情。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但以理书写了以后要发生的国家的命运。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但以理是公元前6世纪，在巴比伦作为奴隶的以色列人。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巴比伦帝国师是现在的伊拉克地区，距今有2600年前，那时候但以理得到神的启示写了但以理书，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在但以理书2章中写了，虽然现在巴比伦(伊拉克）是世界最富强的国家，但是他以后必定会灭亡，巴比伦国灭亡后，马上会复兴玛代和波斯两个帝国。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这两个国家会强大，但也会败亡，之后会出现希腊国家。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希腊国家强盛一时，但是建立希腊国家的国王会突然死去，儿子没有能继承父亲的王位，这个国家会四分五裂。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之后会出来罗马帝国，罗马帝国败亡以后，会出现永远不败亡的国家。这是但以理书写的内容。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我们回顾历史，按着但以理，人类历史一模一样的成就了。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巴比伦败亡后，接续巴比伦的是玛代波斯帝国，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波斯（现今的伊朗）帝国之后，最终也灭亡，接续出现了希腊国家，希腊就是现在的瑞士。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建立希腊的就是亚历山大王，父亲去世之后20多岁的时候他当了王。不到十年，他征服了欧洲，非洲，各个地区，就形成了强大的国家。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但是亚历山大大帝在32岁的时候就去世了。 亚历山大死的时候，他的儿子还在母亲的肚子里。王已经死了，王子还在母腹中。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所以在亚历山大的元帅们开始争战。 这个国家就分裂成4个。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圣经在亚历山大诞生的几百年前，就正确的记录了有这样的事情。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按着圣经写的预言，亚历山大会在年轻的时候死去，亚历山大统治的地区，分裂成4个国家。之后有罗马国家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这个事情发生前的几百年前，圣经已经预言了发生这样的事情。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圣经中也有以西结书，以西结在26-27章记录了推罗国家，推罗就是现在的黎巴嫩。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以前叫做比尼科亚这个国家，以西结书26章所写的推罗国家是很强盛的。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后来推罗的心高气傲，将要遭受灭亡。而且准确记录了推罗将要怎样灭亡。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圣经里记载着关于人类的未来，神通过先知所启示的话语，在人类历史以来正确的成就出来，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数千年前或数百年前，怎能把数百以后发生的事情，或者数千年以后发生的事情，正确的预言出来呢？这意味着什么？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/>
              <a:t>圣经的预言原原本本的成就在人类的历史上，就能知道启示这圣经的神，把遥远的未来的事情，也能当作现在来看待。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/>
              <a:t>而且神通过先知所说的话直接成就了。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/>
              <a:t>外表我们看来是政治家在引领着世界，或者是有名的明星影响着全世界。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/>
              <a:t>但是抓着人类历史的驶舵，主张着人类历史的就是活着的神。神掌握着人类历史的驶舵，在引领这世界的历史。</a:t>
            </a:r>
            <a:endParaRPr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第二次世界大战时，日本攻击了美国的珍珠港，日本的战斗机轰炸了夏威夷的军舰，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现在也能看到当时被轰炸的大的军舰沉没在海底，这船都翻了，有一部分是浮在水面上。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在那里制作了第二次世界大战的纪念馆。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因此美国很生气：你们日本鬼子要攻击我们美国吗，我们不会袖手旁观，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所以美国已经计划开发原子弹，没有任何人知道，以漫华顿的主题开发了原子弹，在美国召集了所有的科学家，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原子弹的开发人是罗伯特·奥本海默，他是和爱因斯坦特别亲近的人。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刚开始，在美国大陆实验了原子弹爆炸的能力，所以开始做了核试验以后，他们发现用少量的元素能够制作特别大威力的炸弹。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虽然科学家研究了，但是谁也不知道这是制作原子弹的研究，连美国的副总统都不知道。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罗伯特·奥本海默和美国总统，只有三个人知道。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他们知道如果拿这个制作炸弹，会有及其大的威力，他们制作世界最初的原子弹。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在日本炸的原子弹是“小男孩”。那时候把小男孩原子弹放在B29的轰炸机里，本来想在东京上空放原子弹的。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但是去了东京的时候，东京上空有很多的云，所以飞到了广岛，在广岛放了原子弹。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为了飞机不被日本的雷达发现，把B29的名字都涂抹了，然后直接飞到广岛。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1945.8.6号早上，在1万米高空，投下了原子弹，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原子弹炸开的一瞬间，方射能一闪一闪。因为原子弹的爆炸有很多人死亡。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特别高的热能，强烈的热风，和放射性能量。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这个原子弹炸开以后，美国总统问了罗伯特·奥本海默：如果原子弹爆炸的话，会有多少人死亡？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罗伯特·奥本海默说：我们从来没有试过，我们估计有2-3万人死亡。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但是原子弹炸开以后，广岛的6.5万人家，完全被摧毁了。他们预料的是2-3万，包括后遗症死亡的超过23万人。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当时广岛的人口是32万，一个城市的2/3人口都死了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撒加利亚这个先知是耶稣降世500年前的人，他说神要在这世界降下一种灾殃，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耶和华用灾殃攻击那与耶路撒冷征战的列国人，就是一个人好端端的站着，肉必消没，眼在框中会干瘪，舌在口中溃烂。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人们想怎么可能发生这样的事情？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癌症再怎么可怕，艾滋病再怎么可怕，疫情再怎么可怕，这种病至少你会煎熬几天才会死，哪有人得病一瞬间这肉腐化了就死了呢？这不象话呀！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人们没有相信，但实际上发生了这样的灾殃，什么时候？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1945年8月6号早晨，上午8点16分，世界第一个原子弹在广岛上爆炸了，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有原子弹后活下来的人，眼睛完全干瘪，而且原子弹炸开的时候，把摄像头放在飞机的尾端，想观察有什么样的危害，查看下人是怎么死的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，一旦人被放射能击中的时候，肉完全消没，而且眼睛干瘪，舌头溃烂。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什么先消失？人的肉体被放射能击中以后，直接就消没了。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在人体中有湿气的先消没，有眼泪的眼睛，还有口水的舌头。在眼眶里面，眼睛干瘪，舌头在口里就没了。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面对原子弹，有多少人在痛苦中死去，。在神的话语里面，他的肉会消化，眼睛会干瘪，舌头会溃烂。按照圣经的话语，原原本本的成就了。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在原子弹爆炸前，人们想：怎么可能发生这样的事情呢，我们连看都没有看过，连听都没有听过，不像话啊。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因为人们的思维达不到神的话语。 人们不是倒空自己的想法，反而把神的话语撇弃了。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不管人知不知道，不管人相不相信，神的话语是真理，神的话语必定会成就。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如果正确的知道圣经的预言是，怎么在人类的历史上成就的的话，仔细读圣经，不得不相信神，不得不相信神的话语。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圣经有那么多的预言，看到这么多的预言都实现了。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更何况启示给我们圣经的神，提前看到了我们未来，把遥远的未来发生的事情正确的先看到了，提前启示给我们数百年，数千年以后要发生的事情。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神是全知全能的神，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所以圣经说：神是阿尔法，神是俄梅戛 ，神是始，神是终。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神知道我们所有的过去，甚至我们的未来，神都一目了然。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作为阿尔法的神，他正确的看到以后要发生的事情，我们读圣经的时候，人类的未来都能正确的看到。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很久前韩国有阿托斯汽车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开始商议给汽车起什么名字，因车名感到苦恼，一起征集意见。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很多人发表中，定成‘阿托斯“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车名用字母A到Z  ，开始到结束的意思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真正的阿托斯就是神，神知道我们的过去、未来，神都一目了然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我为什么相信天国和地狱呢，我没有去过天国，也没有去过地狱，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但是圣经记载了人类的历史，特别正确的实现了。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神通过先知所有的预言，都一字不差的成就了。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无论是谁，读圣经的话，就会知道这个圣经是正确知道我们未来的神启示的，正确的看到未来，正确知道未来神的话语。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世界有眼睛能看到的世界，也有眼睛看不到的世界。 我们眼睛看不到所有的东西。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人们会说：你看到过神吗？给我看看神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如果我们的眼睛能看到一切的话，那么因为神是眼睛看不到的，那么我们会说神不存在，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但是我们的眼睛不是能看到一切，眼睛能看到的一切常有限度。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有罪的灵魂会坠入永远的地狱，当人们明白自己的罪，因为罪悲痛，害怕罪，降卑己心，在神的话语面前敞开心扉，带着谦卑的心接受神的话语才行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圣经已经准备好了恩典，可以洗净我们一切的罪。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神是圣洁的，任何人带着罪是不能进天国的，洗净一切的罪才行。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人再怎么努力，良善的生活，去教会，祷告，靠着这些还不能洗罪。人自己告白罪，或者求主饶恕罪，祷告，悔改，并不意味能洗净罪。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净罪的能力，只有神才有。神为了洗净我们的罪，神为了赦免我的罪，要拯救在永远的地狱里面的我们，已经计划了。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把他的恩典耶稣降在这个世界。耶稣来了以后，把我们一切的罪，只一次永远的洗净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希望大家打开话语，打开心，放下自己的想法，用谦卑的心接受神的话语，听神福音的话语，那么大家心里一切的罪，像洁白的雪一样，会洗净。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希望大家一起听话语，蒙神的恩典，圣灵在大家心里作工，大家的罪得以洗净。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希望大家得到永远的生命，重生为义人，成为神荣耀的儿女。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希望大家带着相信神的信心度过余生，希望大家离开这个世界的时候，带着真正的盼望和希望，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希望大家能去永远的天国。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亚里士多德说：天上的星星一共有1027个，</a:t>
            </a:r>
            <a:endParaRPr b="1">
              <a:solidFill>
                <a:srgbClr val="1F4E7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1F4E7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在广袤的宇宙中，站在地球看天空的人类，何尝不是像那只青蛙一样渺小？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现在科学家说，用我们的眼睛能看到的星星，就有4-5千个，不到2千个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但是科学用天文望远镜发现天上有数不尽的星星。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天文学家说：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集合1000亿个星星叫做一个银河</a:t>
            </a:r>
            <a:r>
              <a:rPr lang="zh-CN"/>
              <a:t>、</a:t>
            </a:r>
            <a:r>
              <a:rPr lang="zh-CN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银河1000亿个叫做银河团、银河团聚集数百亿到数千亿叫做超银河团、超银河团聚集数百亿到数千亿就形成宇宙</a:t>
            </a:r>
            <a:endParaRPr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所以我们看到的太阳也是宇宙的一个星体。但是因为太阳离我们近，所以以为和其他的星星有区别，实际没有多少区别。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所以说，亚里士多德说，天上的星星只有1027个的说法非常可笑。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用射电望远镜观察以后，说天上的星星数量，比地区的灰尘还要多。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所以我们说，我们眼睛看到的只是有限的，比起我们能看到的星星，</a:t>
            </a:r>
            <a:r>
              <a:rPr lang="zh-CN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有更多看不到的星星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而且光线也是，有我们能看到的光线，也有我们看不到的光线。能看到的光线叫可视光线，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虽然存在但是看不到的光线，叫做非可视光线。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比如x光线，x光是我们看不到的。如果我们仔细观察光，光有七个颜色。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那么，红色以外的叫红外线，紫色以外的叫紫外线。红外线和紫外线是我们眼睛看不到的。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以前我们不知道眼看不到的光线的存在，随着科学的发展，一直眼睛光线，人们就明白了有眼睛看不到的光线，紫外线，红外线等。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声音也有我们能听到的声音，也有我们听不到的声音。 在可以听到的频率范围内有声音，在听不见的频率外也有声音。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我们知道有冰山，冰山是水和冰的比率。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有水浮上来让我们看到的部分，还有水面以下，我们看不到的部分。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在水面以上 露出来的部分，我们叫冰山之角，在水面以上的部分，只有冰山的十分之一。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所以，有眼睛能看到的世界，和眼睛看不到的世界。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但是很多人都只能接受眼睛能看到的世界，不能接受眼睛看不到的世界。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不管我们相信不相信，是否有我们看不到的光线，但是确实存在着。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不管我们信不信有没有灵魂，不管我们领悟或者没有领悟，灵魂的世界确实存在。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眼睛看到的不是永恒的，但是眼睛看不到的是永远的。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那么今天我们探讨眼睛看不见，但是确实存在的神。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圣经一共66卷，圣经最先记录的是创世记，创世记是公元前1500年摩西记录的，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神第一个想告诉我们人类的话，必须想传达的一个话语，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那句话语就是：起初神创造天地。天地不是无缘无故存在的，而是神创造的。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如果我们把神的单纯排除，把神的位置放进孔子看看。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“起初，孔子创造天地”这样合适吗？  不合适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孔子是已经造出的天地下出生的人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起初释迦摩尼创造天地，起初苏格拉底创造天地，这些合适吗？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这里放进谁的名字都不合适，只有神放进才合适。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圣经说，起初神创造天地。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我们看见的，不是从显然之物造出来的，眼睛看到的东西是，通过没有显现出来的东西成就的。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我们看见的，不是从显然之物造出来的，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眼睛看到的东西，是通过没有显现出来的东西成就的。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比如说，眼睛能看到的东西有手机，手机并不是通过显出来的而造成的。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这个手机绝对不能自己形成。手机有他的造物主，有制作手机的人。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也就是在制作者心里面，已经怀着制作手机的形象，手机的大小怎么设定，手机的模型应该怎么设置，手机里面应该安装什么模型，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制作手机之前，在制作手机的人心里面，已经有了手机的所有的状态了。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也就是说有设计者。然后造出来，我们能看到这个手机。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圣经说，眼睛能看到的，是通过未显然之物的存在，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那就是，设计这个手机的设计者，也就是创造手机的人心里，已经设计了手机，然后造出来，然后我们能看到。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所以眼睛能看到的不是通过显然之物形成的，是通过未显然之物的存在，也就是通过手机的设计者、创造者创造出来的。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4" name="Google Shape;94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4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4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4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3" name="Google Shape;133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bg>
      <p:bgPr>
        <a:solidFill>
          <a:schemeClr val="lt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7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7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8"/>
          <p:cNvSpPr txBox="1"/>
          <p:nvPr>
            <p:ph type="ctrTitle"/>
          </p:nvPr>
        </p:nvSpPr>
        <p:spPr>
          <a:xfrm>
            <a:off x="669882" y="2588281"/>
            <a:ext cx="10852237" cy="8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25400" wrap="square" tIns="38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8"/>
          <p:cNvSpPr txBox="1"/>
          <p:nvPr>
            <p:ph idx="1" type="subTitle"/>
          </p:nvPr>
        </p:nvSpPr>
        <p:spPr>
          <a:xfrm>
            <a:off x="669882" y="3566160"/>
            <a:ext cx="10852237" cy="95098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u="none" cap="none" strike="noStrike">
                <a:solidFill>
                  <a:srgbClr val="262626"/>
                </a:solidFill>
              </a:defRPr>
            </a:lvl1pPr>
            <a:lvl2pPr lvl="1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9" name="Google Shape;169;p48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8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48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solidFill>
          <a:schemeClr val="lt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9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9"/>
          <p:cNvSpPr txBox="1"/>
          <p:nvPr>
            <p:ph idx="1" type="body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49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9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9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bg>
      <p:bgPr>
        <a:solidFill>
          <a:schemeClr val="l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0"/>
          <p:cNvSpPr txBox="1"/>
          <p:nvPr>
            <p:ph type="title"/>
          </p:nvPr>
        </p:nvSpPr>
        <p:spPr>
          <a:xfrm>
            <a:off x="669930" y="3808730"/>
            <a:ext cx="10852237" cy="62484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63500" wrap="square" tIns="381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0"/>
          <p:cNvSpPr txBox="1"/>
          <p:nvPr>
            <p:ph idx="1" type="body"/>
          </p:nvPr>
        </p:nvSpPr>
        <p:spPr>
          <a:xfrm>
            <a:off x="669925" y="4511675"/>
            <a:ext cx="10852237" cy="107798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1" name="Google Shape;181;p50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0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50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bg>
      <p:bgPr>
        <a:solidFill>
          <a:schemeClr val="lt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1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1"/>
          <p:cNvSpPr txBox="1"/>
          <p:nvPr>
            <p:ph idx="1" type="body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51"/>
          <p:cNvSpPr txBox="1"/>
          <p:nvPr>
            <p:ph idx="2" type="body"/>
          </p:nvPr>
        </p:nvSpPr>
        <p:spPr>
          <a:xfrm>
            <a:off x="6238877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51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1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1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bg>
      <p:bgPr>
        <a:solidFill>
          <a:schemeClr val="lt2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2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2"/>
          <p:cNvSpPr txBox="1"/>
          <p:nvPr>
            <p:ph idx="1" type="body"/>
          </p:nvPr>
        </p:nvSpPr>
        <p:spPr>
          <a:xfrm>
            <a:off x="66993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p52"/>
          <p:cNvSpPr txBox="1"/>
          <p:nvPr>
            <p:ph idx="2" type="body"/>
          </p:nvPr>
        </p:nvSpPr>
        <p:spPr>
          <a:xfrm>
            <a:off x="669925" y="1406525"/>
            <a:ext cx="5283200" cy="4934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52"/>
          <p:cNvSpPr txBox="1"/>
          <p:nvPr>
            <p:ph idx="3" type="body"/>
          </p:nvPr>
        </p:nvSpPr>
        <p:spPr>
          <a:xfrm>
            <a:off x="623575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6" name="Google Shape;196;p52"/>
          <p:cNvSpPr txBox="1"/>
          <p:nvPr>
            <p:ph idx="4" type="body"/>
          </p:nvPr>
        </p:nvSpPr>
        <p:spPr>
          <a:xfrm>
            <a:off x="6235750" y="1406525"/>
            <a:ext cx="5283242" cy="4934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52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52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52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bg>
      <p:bgPr>
        <a:solidFill>
          <a:schemeClr val="lt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3"/>
          <p:cNvSpPr txBox="1"/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3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53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3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bg>
      <p:bgPr>
        <a:solidFill>
          <a:schemeClr val="lt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4"/>
          <p:cNvSpPr txBox="1"/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4"/>
          <p:cNvSpPr/>
          <p:nvPr>
            <p:ph idx="2" type="pic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4"/>
          <p:cNvSpPr txBox="1"/>
          <p:nvPr>
            <p:ph idx="1" type="body"/>
          </p:nvPr>
        </p:nvSpPr>
        <p:spPr>
          <a:xfrm>
            <a:off x="6238925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54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4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4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bg>
      <p:bgPr>
        <a:solidFill>
          <a:schemeClr val="lt2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5"/>
          <p:cNvSpPr txBox="1"/>
          <p:nvPr>
            <p:ph type="title"/>
          </p:nvPr>
        </p:nvSpPr>
        <p:spPr>
          <a:xfrm rot="5400000">
            <a:off x="8352174" y="3171470"/>
            <a:ext cx="5388907" cy="950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5"/>
          <p:cNvSpPr txBox="1"/>
          <p:nvPr>
            <p:ph idx="1" type="body"/>
          </p:nvPr>
        </p:nvSpPr>
        <p:spPr>
          <a:xfrm rot="5400000">
            <a:off x="2889522" y="-1267097"/>
            <a:ext cx="5388907" cy="9828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55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5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5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">
  <p:cSld name="内容">
    <p:bg>
      <p:bgPr>
        <a:solidFill>
          <a:schemeClr val="lt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6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6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6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222" name="Google Shape;222;p56"/>
          <p:cNvSpPr txBox="1"/>
          <p:nvPr>
            <p:ph idx="1" type="body"/>
          </p:nvPr>
        </p:nvSpPr>
        <p:spPr>
          <a:xfrm>
            <a:off x="669930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末尾幻灯片">
  <p:cSld name="末尾幻灯片">
    <p:bg>
      <p:bgPr>
        <a:solidFill>
          <a:schemeClr val="lt2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7"/>
          <p:cNvSpPr txBox="1"/>
          <p:nvPr>
            <p:ph type="title"/>
          </p:nvPr>
        </p:nvSpPr>
        <p:spPr>
          <a:xfrm>
            <a:off x="669882" y="2588281"/>
            <a:ext cx="10852237" cy="8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25400" wrap="square" tIns="381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7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7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7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outerShdw blurRad="254000" sx="101000" rotWithShape="0" algn="ctr" sy="1010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2"/>
          <p:cNvSpPr/>
          <p:nvPr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 dist="101600">
              <a:srgbClr val="000000">
                <a:alpha val="3686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"/>
          <p:cNvSpPr/>
          <p:nvPr/>
        </p:nvSpPr>
        <p:spPr>
          <a:xfrm>
            <a:off x="6499860" y="4326255"/>
            <a:ext cx="4504690" cy="845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</a:pPr>
            <a:r>
              <a:rPr b="0" i="0" lang="zh-CN" sz="1600" u="none" cap="none" strike="noStrike">
                <a:solidFill>
                  <a:srgbClr val="75707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我是阿拉法，我是俄梅戛；</a:t>
            </a:r>
            <a:endParaRPr b="0" i="0" sz="1600" u="none" cap="none" strike="noStrike">
              <a:solidFill>
                <a:srgbClr val="75707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</a:pPr>
            <a:r>
              <a:rPr b="0" i="0" lang="zh-CN" sz="1600" u="none" cap="none" strike="noStrike">
                <a:solidFill>
                  <a:srgbClr val="75707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我是首先的，我是末后的；我是初，我是终</a:t>
            </a:r>
            <a:endParaRPr b="0" i="0" sz="1600" u="none" cap="none" strike="noStrike">
              <a:solidFill>
                <a:srgbClr val="75707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33" name="Google Shape;233;p1"/>
          <p:cNvSpPr/>
          <p:nvPr/>
        </p:nvSpPr>
        <p:spPr>
          <a:xfrm>
            <a:off x="6758940" y="2628265"/>
            <a:ext cx="3987800" cy="1242060"/>
          </a:xfrm>
          <a:prstGeom prst="rect">
            <a:avLst/>
          </a:prstGeom>
          <a:noFill/>
          <a:ln cap="flat" cmpd="sng" w="381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"/>
          <p:cNvSpPr/>
          <p:nvPr/>
        </p:nvSpPr>
        <p:spPr>
          <a:xfrm>
            <a:off x="6992620" y="2741930"/>
            <a:ext cx="3519805" cy="101473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60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神</a:t>
            </a:r>
            <a:endParaRPr b="1" sz="60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"/>
          <p:cNvSpPr/>
          <p:nvPr/>
        </p:nvSpPr>
        <p:spPr>
          <a:xfrm>
            <a:off x="211455" y="1390015"/>
            <a:ext cx="5888990" cy="4359910"/>
          </a:xfrm>
          <a:custGeom>
            <a:rect b="b" l="l" r="r" t="t"/>
            <a:pathLst>
              <a:path extrusionOk="0" h="1079" w="1778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99" l="-30" r="0" t="-299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/>
          <p:nvPr/>
        </p:nvSpPr>
        <p:spPr>
          <a:xfrm>
            <a:off x="5105400" y="4120515"/>
            <a:ext cx="5334000" cy="179197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5" name="Google Shape;385;p10"/>
          <p:cNvSpPr/>
          <p:nvPr/>
        </p:nvSpPr>
        <p:spPr>
          <a:xfrm>
            <a:off x="5189855" y="2534285"/>
            <a:ext cx="5334000" cy="131826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6" name="Google Shape;386;p10"/>
          <p:cNvSpPr/>
          <p:nvPr/>
        </p:nvSpPr>
        <p:spPr>
          <a:xfrm>
            <a:off x="914407" y="1524012"/>
            <a:ext cx="4419635" cy="472443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4000" rotWithShape="0" algn="ctr">
              <a:srgbClr val="7F7F7F">
                <a:alpha val="6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7" name="Google Shape;387;p10"/>
          <p:cNvSpPr/>
          <p:nvPr/>
        </p:nvSpPr>
        <p:spPr>
          <a:xfrm rot="5400000">
            <a:off x="10820438" y="3053672"/>
            <a:ext cx="279400" cy="279400"/>
          </a:xfrm>
          <a:prstGeom prst="triangle">
            <a:avLst>
              <a:gd fmla="val 50000" name="adj"/>
            </a:avLst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8" name="Google Shape;388;p10"/>
          <p:cNvSpPr/>
          <p:nvPr/>
        </p:nvSpPr>
        <p:spPr>
          <a:xfrm rot="-5400000">
            <a:off x="10820438" y="4876838"/>
            <a:ext cx="279401" cy="279401"/>
          </a:xfrm>
          <a:prstGeom prst="triangle">
            <a:avLst>
              <a:gd fmla="val 50000" name="adj"/>
            </a:avLst>
          </a:prstGeom>
          <a:solidFill>
            <a:srgbClr val="E7E8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9" name="Google Shape;389;p10"/>
          <p:cNvSpPr txBox="1"/>
          <p:nvPr/>
        </p:nvSpPr>
        <p:spPr>
          <a:xfrm>
            <a:off x="5646416" y="4260099"/>
            <a:ext cx="4724425" cy="1512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同样，神造天地万物之前已经有了计划、心里早已有了世界万物的设计图</a:t>
            </a:r>
            <a:endParaRPr b="0" sz="2000" cap="non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90" name="Google Shape;390;p10"/>
          <p:cNvSpPr txBox="1"/>
          <p:nvPr/>
        </p:nvSpPr>
        <p:spPr>
          <a:xfrm>
            <a:off x="5646416" y="2736251"/>
            <a:ext cx="47244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icrosoft Yahei"/>
              <a:buNone/>
            </a:pPr>
            <a:r>
              <a:rPr b="1" lang="zh-CN" sz="24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胸有成竹</a:t>
            </a:r>
            <a:endParaRPr b="1" sz="24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icrosoft Yahei"/>
              <a:buNone/>
            </a:pPr>
            <a:r>
              <a:rPr b="0" lang="zh-CN" sz="24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心里已经怀有竹子的样式</a:t>
            </a:r>
            <a:endParaRPr b="0" sz="24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866687(1).jpg1624866687(1)" id="391" name="Google Shape;3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219200" y="1784985"/>
            <a:ext cx="3810000" cy="4127500"/>
          </a:xfrm>
          <a:custGeom>
            <a:rect b="b" l="l" r="r" t="t"/>
            <a:pathLst>
              <a:path extrusionOk="0" h="6480" w="6000">
                <a:moveTo>
                  <a:pt x="0" y="0"/>
                </a:moveTo>
                <a:lnTo>
                  <a:pt x="6000" y="0"/>
                </a:lnTo>
                <a:lnTo>
                  <a:pt x="600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92" name="Google Shape;392;p10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93" name="Google Shape;393;p10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94" name="Google Shape;394;p10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0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96" name="Google Shape;396;p10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10"/>
          <p:cNvSpPr/>
          <p:nvPr/>
        </p:nvSpPr>
        <p:spPr>
          <a:xfrm>
            <a:off x="1604645" y="5904865"/>
            <a:ext cx="327596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文同：北宋著名画家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1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1"/>
          <p:cNvSpPr/>
          <p:nvPr/>
        </p:nvSpPr>
        <p:spPr>
          <a:xfrm>
            <a:off x="811530" y="1530985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1"/>
          <p:cNvSpPr/>
          <p:nvPr/>
        </p:nvSpPr>
        <p:spPr>
          <a:xfrm>
            <a:off x="875415" y="2623248"/>
            <a:ext cx="2967150" cy="3156291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2892755" y="1603806"/>
            <a:ext cx="2064789" cy="2198764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1"/>
          <p:cNvSpPr/>
          <p:nvPr/>
        </p:nvSpPr>
        <p:spPr>
          <a:xfrm>
            <a:off x="4585994" y="1636395"/>
            <a:ext cx="372067" cy="372067"/>
          </a:xfrm>
          <a:prstGeom prst="ellipse">
            <a:avLst/>
          </a:prstGeom>
          <a:solidFill>
            <a:srgbClr val="263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4724441" y="1731769"/>
            <a:ext cx="117966" cy="181319"/>
          </a:xfrm>
          <a:custGeom>
            <a:rect b="b" l="l" r="r" t="t"/>
            <a:pathLst>
              <a:path extrusionOk="0" h="747" w="486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"/>
          <p:cNvSpPr txBox="1"/>
          <p:nvPr/>
        </p:nvSpPr>
        <p:spPr>
          <a:xfrm>
            <a:off x="1061720" y="2411730"/>
            <a:ext cx="39230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FFC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圣经的主人公是耶稣</a:t>
            </a:r>
            <a:endParaRPr b="1" sz="3200">
              <a:solidFill>
                <a:srgbClr val="FFC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09" name="Google Shape;409;p11"/>
          <p:cNvSpPr txBox="1"/>
          <p:nvPr/>
        </p:nvSpPr>
        <p:spPr>
          <a:xfrm>
            <a:off x="1296670" y="3100705"/>
            <a:ext cx="3453130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主人公诞生</a:t>
            </a:r>
            <a:r>
              <a:rPr b="1"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之前</a:t>
            </a: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已经记载了很多预言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(共1817个)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10" name="Google Shape;410;p11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11" name="Google Shape;411;p11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12" name="Google Shape;412;p11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1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14" name="Google Shape;414;p11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G_2441.JPG" id="415" name="Google Shape;41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0150" y="2441575"/>
            <a:ext cx="4424680" cy="3360420"/>
          </a:xfrm>
          <a:prstGeom prst="roundRect">
            <a:avLst>
              <a:gd fmla="val 591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416" name="Google Shape;416;p11"/>
          <p:cNvSpPr/>
          <p:nvPr/>
        </p:nvSpPr>
        <p:spPr>
          <a:xfrm>
            <a:off x="7026275" y="6025515"/>
            <a:ext cx="327596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关于耶稣诞生的预言有370个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17" name="Google Shape;417;p11"/>
          <p:cNvSpPr txBox="1"/>
          <p:nvPr/>
        </p:nvSpPr>
        <p:spPr>
          <a:xfrm>
            <a:off x="1595755" y="5268595"/>
            <a:ext cx="2854960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D8D8D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1600年期间、40位作者</a:t>
            </a:r>
            <a:endParaRPr sz="1800">
              <a:solidFill>
                <a:srgbClr val="D8D8D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18" name="Google Shape;418;p11"/>
          <p:cNvSpPr txBox="1"/>
          <p:nvPr/>
        </p:nvSpPr>
        <p:spPr>
          <a:xfrm>
            <a:off x="6623050" y="1696085"/>
            <a:ext cx="389128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世界最惊奇的书：圣经</a:t>
            </a:r>
            <a:endParaRPr b="1" sz="2800">
              <a:solidFill>
                <a:srgbClr val="1F4E7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3" name="Google Shape;423;p12"/>
          <p:cNvCxnSpPr/>
          <p:nvPr/>
        </p:nvCxnSpPr>
        <p:spPr>
          <a:xfrm flipH="1" rot="10800000">
            <a:off x="4278630" y="4753610"/>
            <a:ext cx="7557135" cy="3429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p12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5" name="Google Shape;425;p12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426" name="Google Shape;426;p12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27" name="Google Shape;427;p12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29" name="Google Shape;429;p12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1624870177(1)" id="430" name="Google Shape;4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319530" y="1770380"/>
            <a:ext cx="3393440" cy="4214495"/>
          </a:xfrm>
          <a:prstGeom prst="roundRect">
            <a:avLst>
              <a:gd fmla="val 4565" name="adj"/>
            </a:avLst>
          </a:prstGeom>
          <a:noFill/>
          <a:ln>
            <a:noFill/>
          </a:ln>
        </p:spPr>
      </p:pic>
      <p:sp>
        <p:nvSpPr>
          <p:cNvPr id="431" name="Google Shape;431;p12"/>
          <p:cNvSpPr/>
          <p:nvPr/>
        </p:nvSpPr>
        <p:spPr>
          <a:xfrm>
            <a:off x="797560" y="6165215"/>
            <a:ext cx="4437380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首相本杰明·迪斯雷利-犹太人</a:t>
            </a:r>
            <a:endParaRPr sz="1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（1804~1881)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2" name="Google Shape;432;p12"/>
          <p:cNvSpPr txBox="1"/>
          <p:nvPr/>
        </p:nvSpPr>
        <p:spPr>
          <a:xfrm>
            <a:off x="1434465" y="1068070"/>
            <a:ext cx="327850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“日不落帝国”</a:t>
            </a:r>
            <a:endParaRPr b="1"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3" name="Google Shape;433;p12"/>
          <p:cNvSpPr txBox="1"/>
          <p:nvPr/>
        </p:nvSpPr>
        <p:spPr>
          <a:xfrm>
            <a:off x="5459730" y="2661285"/>
            <a:ext cx="5814060" cy="175133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“迪斯雷利，你能拿出神活着的证据吗”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“女王陛下，只要正确的查看圣经和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犹太人的历史，就能明白神的话语是真理”</a:t>
            </a:r>
            <a:endParaRPr b="1" sz="24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4" name="Google Shape;434;p12"/>
          <p:cNvSpPr txBox="1"/>
          <p:nvPr/>
        </p:nvSpPr>
        <p:spPr>
          <a:xfrm>
            <a:off x="5546090" y="5042535"/>
            <a:ext cx="5727700" cy="561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按着圣经的记载、以色列民族的预言都一一成就了</a:t>
            </a:r>
            <a:endParaRPr b="0" sz="2000" cap="non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3"/>
          <p:cNvSpPr/>
          <p:nvPr/>
        </p:nvSpPr>
        <p:spPr>
          <a:xfrm flipH="1" rot="10800000">
            <a:off x="5309870" y="20904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3"/>
          <p:cNvSpPr txBox="1"/>
          <p:nvPr/>
        </p:nvSpPr>
        <p:spPr>
          <a:xfrm>
            <a:off x="6206490" y="2806065"/>
            <a:ext cx="465518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圣经提前预言了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末世要发生的事情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42" name="Google Shape;442;p13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443" name="Google Shape;443;p13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44" name="Google Shape;444;p13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3"/>
              <p:cNvSpPr txBox="1"/>
              <p:nvPr/>
            </p:nvSpPr>
            <p:spPr>
              <a:xfrm>
                <a:off x="1437122" y="65082"/>
                <a:ext cx="2662555" cy="2844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46" name="Google Shape;446;p13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13"/>
          <p:cNvSpPr/>
          <p:nvPr/>
        </p:nvSpPr>
        <p:spPr>
          <a:xfrm>
            <a:off x="1356360" y="5734685"/>
            <a:ext cx="3566160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末世的灾殃：地震、传染病、饥荒等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VCG41623557470.jpgVCG41623557470" id="448" name="Google Shape;448;p13"/>
          <p:cNvPicPr preferRelativeResize="0"/>
          <p:nvPr/>
        </p:nvPicPr>
        <p:blipFill rotWithShape="1">
          <a:blip r:embed="rId3">
            <a:alphaModFix/>
          </a:blip>
          <a:srcRect b="4824" l="0" r="0" t="0"/>
          <a:stretch/>
        </p:blipFill>
        <p:spPr>
          <a:xfrm>
            <a:off x="762000" y="1872615"/>
            <a:ext cx="4662170" cy="1905635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  <p:pic>
        <p:nvPicPr>
          <p:cNvPr descr="C:\Users\ThinkPad\Desktop\VCG41688065501.jpgVCG41688065501" id="449" name="Google Shape;449;p13"/>
          <p:cNvPicPr preferRelativeResize="0"/>
          <p:nvPr/>
        </p:nvPicPr>
        <p:blipFill rotWithShape="1">
          <a:blip r:embed="rId4">
            <a:alphaModFix/>
          </a:blip>
          <a:srcRect b="7077" l="0" r="0" t="0"/>
          <a:stretch/>
        </p:blipFill>
        <p:spPr>
          <a:xfrm>
            <a:off x="762000" y="3942080"/>
            <a:ext cx="2287270" cy="1530985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  <p:pic>
        <p:nvPicPr>
          <p:cNvPr descr="C:\Users\ThinkPad\Desktop\图片\1624871872(1).jpg1624871872(1)" id="450" name="Google Shape;45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6265" y="3942080"/>
            <a:ext cx="2287270" cy="1530985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  <p:sp>
        <p:nvSpPr>
          <p:cNvPr id="451" name="Google Shape;451;p13"/>
          <p:cNvSpPr/>
          <p:nvPr/>
        </p:nvSpPr>
        <p:spPr>
          <a:xfrm rot="10800000">
            <a:off x="10339237" y="2217747"/>
            <a:ext cx="802796" cy="741988"/>
          </a:xfrm>
          <a:custGeom>
            <a:rect b="b" l="l" r="r" t="t"/>
            <a:pathLst>
              <a:path extrusionOk="0" h="217" w="234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rotWithShape="0" algn="ctr" dir="5400000" dist="50800">
              <a:srgbClr val="E7E8E9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14"/>
          <p:cNvCxnSpPr/>
          <p:nvPr/>
        </p:nvCxnSpPr>
        <p:spPr>
          <a:xfrm flipH="1" rot="10800000">
            <a:off x="4366260" y="4957445"/>
            <a:ext cx="7557135" cy="3429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57" name="Google Shape;457;p14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818515" y="2107565"/>
            <a:ext cx="4483100" cy="3791585"/>
          </a:xfrm>
          <a:custGeom>
            <a:rect b="b" l="l" r="r" t="t"/>
            <a:pathLst>
              <a:path extrusionOk="0" h="5134985" w="6010852">
                <a:moveTo>
                  <a:pt x="0" y="0"/>
                </a:moveTo>
                <a:lnTo>
                  <a:pt x="4207597" y="0"/>
                </a:lnTo>
                <a:lnTo>
                  <a:pt x="4207597" y="1099127"/>
                </a:lnTo>
                <a:lnTo>
                  <a:pt x="6010853" y="1099127"/>
                </a:lnTo>
                <a:lnTo>
                  <a:pt x="6010853" y="5134986"/>
                </a:lnTo>
                <a:lnTo>
                  <a:pt x="1820430" y="5134986"/>
                </a:lnTo>
                <a:lnTo>
                  <a:pt x="1820430" y="4104554"/>
                </a:lnTo>
                <a:lnTo>
                  <a:pt x="0" y="4104554"/>
                </a:lnTo>
                <a:close/>
              </a:path>
            </a:pathLst>
          </a:custGeom>
          <a:noFill/>
          <a:ln cap="flat" cmpd="sng" w="508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14"/>
          <p:cNvGrpSpPr/>
          <p:nvPr/>
        </p:nvGrpSpPr>
        <p:grpSpPr>
          <a:xfrm>
            <a:off x="983615" y="2378075"/>
            <a:ext cx="4095750" cy="3333750"/>
            <a:chOff x="8420" y="2001"/>
            <a:chExt cx="8212" cy="6774"/>
          </a:xfrm>
        </p:grpSpPr>
        <p:pic>
          <p:nvPicPr>
            <p:cNvPr descr="C:\Users\ThinkPad\Desktop\图片\1624872836(1).jpg1624872836(1)" id="460" name="Google Shape;46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20" y="2001"/>
              <a:ext cx="5571" cy="4301"/>
            </a:xfrm>
            <a:custGeom>
              <a:rect b="b" l="l" r="r" t="t"/>
              <a:pathLst>
                <a:path extrusionOk="0" h="3039774" w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C:\Users\ThinkPad\Desktop\图片\1624873044(1).jpg1624873044(1)" id="461" name="Google Shape;461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56" y="4708"/>
              <a:ext cx="4476" cy="4067"/>
            </a:xfrm>
            <a:custGeom>
              <a:rect b="b" l="l" r="r" t="t"/>
              <a:pathLst>
                <a:path extrusionOk="0" h="3039774" w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462" name="Google Shape;462;p14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463" name="Google Shape;463;p14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4" name="Google Shape;464;p1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65" name="Google Shape;465;p14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4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sp>
        <p:nvSpPr>
          <p:cNvPr id="467" name="Google Shape;467;p14"/>
          <p:cNvSpPr txBox="1"/>
          <p:nvPr/>
        </p:nvSpPr>
        <p:spPr>
          <a:xfrm>
            <a:off x="7617460" y="5037455"/>
            <a:ext cx="2379345" cy="48133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Microsoft Yahei"/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（但以理书 2章）</a:t>
            </a:r>
            <a:endParaRPr sz="20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8" name="Google Shape;468;p14"/>
          <p:cNvSpPr txBox="1"/>
          <p:nvPr/>
        </p:nvSpPr>
        <p:spPr>
          <a:xfrm>
            <a:off x="5607050" y="2461260"/>
            <a:ext cx="650811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当那列王在位的时候，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天上的神必另立一国，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永不败坏，也不归别国的人，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却要打碎灭绝那一切国，这国必存到永远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685800" y="1226185"/>
            <a:ext cx="503301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圣经的预言原本成就在人类历史上</a:t>
            </a:r>
            <a:endParaRPr b="1" sz="2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70" name="Google Shape;470;p14"/>
          <p:cNvSpPr/>
          <p:nvPr/>
        </p:nvSpPr>
        <p:spPr>
          <a:xfrm>
            <a:off x="543560" y="6067425"/>
            <a:ext cx="5033010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巴比伦帝国、玛代和波斯帝国、希腊国家、罗马帝国都必灭亡</a:t>
            </a:r>
            <a:endParaRPr sz="14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5" name="Google Shape;475;p15"/>
          <p:cNvCxnSpPr/>
          <p:nvPr/>
        </p:nvCxnSpPr>
        <p:spPr>
          <a:xfrm flipH="1" rot="10800000">
            <a:off x="4375150" y="5328920"/>
            <a:ext cx="7557135" cy="3429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76" name="Google Shape;476;p15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7" name="Google Shape;477;p15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478" name="Google Shape;478;p15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9" name="Google Shape;479;p15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80" name="Google Shape;480;p15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5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sp>
        <p:nvSpPr>
          <p:cNvPr id="482" name="Google Shape;482;p15"/>
          <p:cNvSpPr txBox="1"/>
          <p:nvPr/>
        </p:nvSpPr>
        <p:spPr>
          <a:xfrm>
            <a:off x="7454900" y="5497830"/>
            <a:ext cx="2901950" cy="48133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Microsoft Yahei"/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（以西结书 26:4-5）</a:t>
            </a:r>
            <a:endParaRPr sz="20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3" name="Google Shape;483;p15"/>
          <p:cNvSpPr txBox="1"/>
          <p:nvPr/>
        </p:nvSpPr>
        <p:spPr>
          <a:xfrm>
            <a:off x="5527040" y="2809875"/>
            <a:ext cx="650811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他们必破坏推罗的墙垣，拆毁她的城楼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我也要刮净尘土，使她成为净光的磐石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她必在海中作晒网的地方，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也必成为列国的掳物 这是主耶和华说的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4" name="Google Shape;484;p15"/>
          <p:cNvSpPr txBox="1"/>
          <p:nvPr/>
        </p:nvSpPr>
        <p:spPr>
          <a:xfrm>
            <a:off x="1043940" y="1372235"/>
            <a:ext cx="346265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圣经预言推罗灭亡</a:t>
            </a:r>
            <a:endParaRPr b="1"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5" name="Google Shape;485;p15"/>
          <p:cNvSpPr/>
          <p:nvPr/>
        </p:nvSpPr>
        <p:spPr>
          <a:xfrm>
            <a:off x="1863090" y="5706745"/>
            <a:ext cx="261937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推罗国家、现在的黎巴嫩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&amp;pky98105612571&amp;2&amp;" id="486" name="Google Shape;4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515" y="2379345"/>
            <a:ext cx="4708525" cy="3056890"/>
          </a:xfrm>
          <a:prstGeom prst="roundRect">
            <a:avLst>
              <a:gd fmla="val 5940" name="adj"/>
            </a:avLst>
          </a:prstGeom>
          <a:noFill/>
          <a:ln>
            <a:noFill/>
          </a:ln>
          <a:effectLst>
            <a:outerShdw blurRad="215900" rotWithShape="0" algn="ctr" dir="5400000" dist="2032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" name="Google Shape;491;p16"/>
          <p:cNvCxnSpPr/>
          <p:nvPr/>
        </p:nvCxnSpPr>
        <p:spPr>
          <a:xfrm flipH="1" rot="10800000">
            <a:off x="4493895" y="3865245"/>
            <a:ext cx="7557135" cy="3429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92" name="Google Shape;492;p16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3" name="Google Shape;493;p16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494" name="Google Shape;494;p16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5" name="Google Shape;495;p16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96" name="Google Shape;496;p1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6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sp>
        <p:nvSpPr>
          <p:cNvPr id="498" name="Google Shape;498;p16"/>
          <p:cNvSpPr/>
          <p:nvPr/>
        </p:nvSpPr>
        <p:spPr>
          <a:xfrm>
            <a:off x="6560185" y="4059555"/>
            <a:ext cx="4530725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1941年12月7日清晨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日本轰炸了美国夏威夷的珍珠港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99" name="Google Shape;499;p16"/>
          <p:cNvPicPr preferRelativeResize="0"/>
          <p:nvPr/>
        </p:nvPicPr>
        <p:blipFill rotWithShape="1">
          <a:blip r:embed="rId3">
            <a:alphaModFix/>
          </a:blip>
          <a:srcRect b="25365" l="0" r="0" t="25366"/>
          <a:stretch/>
        </p:blipFill>
        <p:spPr>
          <a:xfrm>
            <a:off x="819785" y="1628140"/>
            <a:ext cx="4789170" cy="178879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52400">
              <a:srgbClr val="000000">
                <a:alpha val="40000"/>
              </a:srgbClr>
            </a:outerShdw>
          </a:effectLst>
        </p:spPr>
      </p:pic>
      <p:sp>
        <p:nvSpPr>
          <p:cNvPr id="500" name="Google Shape;500;p16"/>
          <p:cNvSpPr txBox="1"/>
          <p:nvPr/>
        </p:nvSpPr>
        <p:spPr>
          <a:xfrm>
            <a:off x="6676390" y="2956560"/>
            <a:ext cx="454152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爆发第二次世界大战的导火索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880086.png1624880086" id="501" name="Google Shape;501;p16"/>
          <p:cNvPicPr preferRelativeResize="0"/>
          <p:nvPr/>
        </p:nvPicPr>
        <p:blipFill rotWithShape="1">
          <a:blip r:embed="rId4">
            <a:alphaModFix/>
          </a:blip>
          <a:srcRect b="10227" l="0" r="0" t="6165"/>
          <a:stretch/>
        </p:blipFill>
        <p:spPr>
          <a:xfrm>
            <a:off x="819150" y="3542665"/>
            <a:ext cx="4790440" cy="246316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524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6" name="Google Shape;506;p17"/>
          <p:cNvCxnSpPr/>
          <p:nvPr/>
        </p:nvCxnSpPr>
        <p:spPr>
          <a:xfrm flipH="1" rot="10800000">
            <a:off x="4442460" y="5344160"/>
            <a:ext cx="7557135" cy="3429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07" name="Google Shape;507;p17"/>
          <p:cNvSpPr/>
          <p:nvPr/>
        </p:nvSpPr>
        <p:spPr>
          <a:xfrm>
            <a:off x="6985" y="-10160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lacingpictureplaceholder" id="508" name="Google Shape;5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030" y="2181225"/>
            <a:ext cx="3781440" cy="1527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ingpictureplaceholder" id="509" name="Google Shape;50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1963" y="2181225"/>
            <a:ext cx="1597103" cy="1527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ingpictureplaceholder" id="510" name="Google Shape;51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0947" y="3830925"/>
            <a:ext cx="1558119" cy="1590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ingpictureplaceholder" id="511" name="Google Shape;51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030" y="3921269"/>
            <a:ext cx="3820424" cy="150861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7"/>
          <p:cNvSpPr/>
          <p:nvPr/>
        </p:nvSpPr>
        <p:spPr>
          <a:xfrm>
            <a:off x="1212850" y="5713095"/>
            <a:ext cx="481520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1945年8月6号 世界第一个原子弹在广岛上爆炸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13" name="Google Shape;513;p17"/>
          <p:cNvSpPr txBox="1"/>
          <p:nvPr/>
        </p:nvSpPr>
        <p:spPr>
          <a:xfrm>
            <a:off x="875030" y="1238885"/>
            <a:ext cx="503110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神的话语是真理、必能成就</a:t>
            </a:r>
            <a:endParaRPr b="1"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14" name="Google Shape;514;p17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515" name="Google Shape;515;p17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17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17" name="Google Shape;517;p17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7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sp>
        <p:nvSpPr>
          <p:cNvPr id="519" name="Google Shape;519;p17"/>
          <p:cNvSpPr txBox="1"/>
          <p:nvPr/>
        </p:nvSpPr>
        <p:spPr>
          <a:xfrm>
            <a:off x="7237730" y="2381250"/>
            <a:ext cx="3884930" cy="2861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耶和华用灾殃，攻击那与耶路撒冷征战的列国人，必是这样。他们两脚站立的时候</a:t>
            </a:r>
            <a:r>
              <a:rPr b="1" lang="zh-CN" sz="2400">
                <a:solidFill>
                  <a:srgbClr val="C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肉必消没，眼在眶中干瘪，舌在口中溃烂</a:t>
            </a:r>
            <a:endParaRPr b="1" sz="2400">
              <a:solidFill>
                <a:srgbClr val="C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20" name="Google Shape;520;p17"/>
          <p:cNvSpPr txBox="1"/>
          <p:nvPr/>
        </p:nvSpPr>
        <p:spPr>
          <a:xfrm>
            <a:off x="7543800" y="5480050"/>
            <a:ext cx="3272155" cy="48133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Microsoft Yahei"/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（撒加利亚书书 14:2）</a:t>
            </a:r>
            <a:endParaRPr sz="20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5" name="Google Shape;525;p18"/>
          <p:cNvCxnSpPr/>
          <p:nvPr/>
        </p:nvCxnSpPr>
        <p:spPr>
          <a:xfrm flipH="1" rot="10800000">
            <a:off x="4620895" y="4716145"/>
            <a:ext cx="7239635" cy="2032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26" name="Google Shape;526;p18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8"/>
          <p:cNvSpPr txBox="1"/>
          <p:nvPr/>
        </p:nvSpPr>
        <p:spPr>
          <a:xfrm>
            <a:off x="4724400" y="3181350"/>
            <a:ext cx="7221855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我是阿拉法，我是俄梅戛；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我是首先的，我是末后的；我是初，我是终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28" name="Google Shape;528;p1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529" name="Google Shape;529;p18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30" name="Google Shape;530;p18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8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32" name="Google Shape;532;p1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图片 2" id="533" name="Google Shape;533;p18"/>
          <p:cNvPicPr preferRelativeResize="0"/>
          <p:nvPr/>
        </p:nvPicPr>
        <p:blipFill rotWithShape="1">
          <a:blip r:embed="rId3">
            <a:alphaModFix amt="72596"/>
          </a:blip>
          <a:srcRect b="0" l="0" r="0" t="0"/>
          <a:stretch/>
        </p:blipFill>
        <p:spPr>
          <a:xfrm flipH="1">
            <a:off x="811530" y="1924685"/>
            <a:ext cx="4473575" cy="492569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8"/>
          <p:cNvSpPr txBox="1"/>
          <p:nvPr/>
        </p:nvSpPr>
        <p:spPr>
          <a:xfrm>
            <a:off x="7401560" y="4954270"/>
            <a:ext cx="167767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启示录 22:13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35" name="Google Shape;535;p18"/>
          <p:cNvSpPr txBox="1"/>
          <p:nvPr/>
        </p:nvSpPr>
        <p:spPr>
          <a:xfrm>
            <a:off x="1152525" y="1137285"/>
            <a:ext cx="323088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进入圣经看未来的世界</a:t>
            </a:r>
            <a:endParaRPr b="1" sz="2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9"/>
          <p:cNvSpPr/>
          <p:nvPr/>
        </p:nvSpPr>
        <p:spPr>
          <a:xfrm>
            <a:off x="6985" y="-10160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1" name="Google Shape;541;p1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542" name="Google Shape;542;p19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43" name="Google Shape;543;p19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9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45" name="Google Shape;545;p19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46" name="Google Shape;546;p19"/>
          <p:cNvCxnSpPr/>
          <p:nvPr/>
        </p:nvCxnSpPr>
        <p:spPr>
          <a:xfrm flipH="1" rot="10800000">
            <a:off x="4712970" y="4212590"/>
            <a:ext cx="7048500" cy="4762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47" name="Google Shape;547;p19"/>
          <p:cNvSpPr txBox="1"/>
          <p:nvPr/>
        </p:nvSpPr>
        <p:spPr>
          <a:xfrm>
            <a:off x="7439343" y="4380230"/>
            <a:ext cx="319786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阿托斯汽车 “ATOZ”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882848(1).jpg1624882848(1)" id="548" name="Google Shape;5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025525" y="2008505"/>
            <a:ext cx="5250180" cy="324802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549" name="Google Shape;549;p19"/>
          <p:cNvSpPr/>
          <p:nvPr/>
        </p:nvSpPr>
        <p:spPr>
          <a:xfrm>
            <a:off x="2522855" y="5530850"/>
            <a:ext cx="3102610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车名：ATOZ（开始与结束）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第一个字母A到最后一个字母Z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50" name="Google Shape;550;p19"/>
          <p:cNvSpPr txBox="1"/>
          <p:nvPr/>
        </p:nvSpPr>
        <p:spPr>
          <a:xfrm>
            <a:off x="6685915" y="3340735"/>
            <a:ext cx="470535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C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真正的ATOZ就是神</a:t>
            </a:r>
            <a:endParaRPr b="1" sz="3200">
              <a:solidFill>
                <a:srgbClr val="C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2"/>
          <p:cNvCxnSpPr/>
          <p:nvPr/>
        </p:nvCxnSpPr>
        <p:spPr>
          <a:xfrm flipH="1" rot="10800000">
            <a:off x="4512310" y="3686175"/>
            <a:ext cx="7048500" cy="4762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41" name="Google Shape;241;p2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1232517" y="1463876"/>
            <a:ext cx="4481181" cy="4175728"/>
          </a:xfrm>
          <a:custGeom>
            <a:rect b="b" l="l" r="r" t="t"/>
            <a:pathLst>
              <a:path extrusionOk="0" h="3048768" w="3271785">
                <a:moveTo>
                  <a:pt x="2002865" y="246038"/>
                </a:moveTo>
                <a:cubicBezTo>
                  <a:pt x="2010485" y="242228"/>
                  <a:pt x="2138120" y="166981"/>
                  <a:pt x="2317190" y="93638"/>
                </a:cubicBezTo>
                <a:cubicBezTo>
                  <a:pt x="2408630" y="56491"/>
                  <a:pt x="2480068" y="32678"/>
                  <a:pt x="2564840" y="17438"/>
                </a:cubicBezTo>
                <a:cubicBezTo>
                  <a:pt x="2645803" y="3151"/>
                  <a:pt x="2710573" y="-8279"/>
                  <a:pt x="2793440" y="7913"/>
                </a:cubicBezTo>
                <a:cubicBezTo>
                  <a:pt x="2890595" y="26963"/>
                  <a:pt x="2957270" y="71731"/>
                  <a:pt x="3002990" y="103163"/>
                </a:cubicBezTo>
                <a:cubicBezTo>
                  <a:pt x="3039185" y="127928"/>
                  <a:pt x="3113480" y="181268"/>
                  <a:pt x="3174440" y="274613"/>
                </a:cubicBezTo>
                <a:cubicBezTo>
                  <a:pt x="3254450" y="398438"/>
                  <a:pt x="3262070" y="519406"/>
                  <a:pt x="3269690" y="627038"/>
                </a:cubicBezTo>
                <a:cubicBezTo>
                  <a:pt x="3278263" y="761341"/>
                  <a:pt x="3258260" y="861353"/>
                  <a:pt x="3250640" y="893738"/>
                </a:cubicBezTo>
                <a:cubicBezTo>
                  <a:pt x="3226828" y="997561"/>
                  <a:pt x="3191585" y="1068046"/>
                  <a:pt x="3174440" y="1103288"/>
                </a:cubicBezTo>
                <a:cubicBezTo>
                  <a:pt x="3154438" y="1145198"/>
                  <a:pt x="3030613" y="1403326"/>
                  <a:pt x="3022040" y="1655738"/>
                </a:cubicBezTo>
                <a:cubicBezTo>
                  <a:pt x="3011563" y="1953871"/>
                  <a:pt x="3161105" y="2255813"/>
                  <a:pt x="3203015" y="2341538"/>
                </a:cubicBezTo>
                <a:cubicBezTo>
                  <a:pt x="3221113" y="2378686"/>
                  <a:pt x="3267785" y="2468221"/>
                  <a:pt x="3269690" y="2589188"/>
                </a:cubicBezTo>
                <a:cubicBezTo>
                  <a:pt x="3270643" y="2632051"/>
                  <a:pt x="3270643" y="2719681"/>
                  <a:pt x="3222065" y="2808263"/>
                </a:cubicBezTo>
                <a:cubicBezTo>
                  <a:pt x="3144913" y="2947328"/>
                  <a:pt x="2997275" y="2993048"/>
                  <a:pt x="2917265" y="3017813"/>
                </a:cubicBezTo>
                <a:cubicBezTo>
                  <a:pt x="2825825" y="3046388"/>
                  <a:pt x="2740100" y="3053056"/>
                  <a:pt x="2593415" y="3046388"/>
                </a:cubicBezTo>
                <a:cubicBezTo>
                  <a:pt x="2403868" y="3037816"/>
                  <a:pt x="2213368" y="3028291"/>
                  <a:pt x="1974290" y="2951138"/>
                </a:cubicBezTo>
                <a:cubicBezTo>
                  <a:pt x="1739975" y="2875891"/>
                  <a:pt x="1589480" y="2776831"/>
                  <a:pt x="1364690" y="2627288"/>
                </a:cubicBezTo>
                <a:cubicBezTo>
                  <a:pt x="730325" y="2205331"/>
                  <a:pt x="347420" y="1715746"/>
                  <a:pt x="226453" y="1546201"/>
                </a:cubicBezTo>
                <a:cubicBezTo>
                  <a:pt x="178828" y="1479526"/>
                  <a:pt x="213118" y="1523341"/>
                  <a:pt x="121678" y="1403326"/>
                </a:cubicBezTo>
                <a:cubicBezTo>
                  <a:pt x="87388" y="1358558"/>
                  <a:pt x="28333" y="1212826"/>
                  <a:pt x="12140" y="1160438"/>
                </a:cubicBezTo>
                <a:cubicBezTo>
                  <a:pt x="-19292" y="1057568"/>
                  <a:pt x="18808" y="962318"/>
                  <a:pt x="31190" y="931838"/>
                </a:cubicBezTo>
                <a:cubicBezTo>
                  <a:pt x="43573" y="900406"/>
                  <a:pt x="78815" y="816586"/>
                  <a:pt x="164540" y="760388"/>
                </a:cubicBezTo>
                <a:cubicBezTo>
                  <a:pt x="209308" y="730861"/>
                  <a:pt x="261695" y="721336"/>
                  <a:pt x="364565" y="703238"/>
                </a:cubicBezTo>
                <a:cubicBezTo>
                  <a:pt x="512203" y="677521"/>
                  <a:pt x="627455" y="674663"/>
                  <a:pt x="669365" y="674663"/>
                </a:cubicBezTo>
                <a:cubicBezTo>
                  <a:pt x="781760" y="673711"/>
                  <a:pt x="862723" y="682283"/>
                  <a:pt x="888440" y="684188"/>
                </a:cubicBezTo>
                <a:cubicBezTo>
                  <a:pt x="1206575" y="710858"/>
                  <a:pt x="1619960" y="469876"/>
                  <a:pt x="2002865" y="246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/>
          <p:nvPr/>
        </p:nvSpPr>
        <p:spPr>
          <a:xfrm>
            <a:off x="1185060" y="4596862"/>
            <a:ext cx="1865556" cy="868420"/>
          </a:xfrm>
          <a:custGeom>
            <a:rect b="b" l="l" r="r" t="t"/>
            <a:pathLst>
              <a:path extrusionOk="0" h="634048" w="1362074">
                <a:moveTo>
                  <a:pt x="0" y="0"/>
                </a:moveTo>
                <a:cubicBezTo>
                  <a:pt x="24765" y="80963"/>
                  <a:pt x="76200" y="203835"/>
                  <a:pt x="180975" y="323850"/>
                </a:cubicBezTo>
                <a:cubicBezTo>
                  <a:pt x="208598" y="355283"/>
                  <a:pt x="281940" y="434340"/>
                  <a:pt x="400050" y="504825"/>
                </a:cubicBezTo>
                <a:cubicBezTo>
                  <a:pt x="509588" y="570548"/>
                  <a:pt x="607695" y="598170"/>
                  <a:pt x="657225" y="609600"/>
                </a:cubicBezTo>
                <a:cubicBezTo>
                  <a:pt x="799148" y="642938"/>
                  <a:pt x="912495" y="634365"/>
                  <a:pt x="971550" y="628650"/>
                </a:cubicBezTo>
                <a:cubicBezTo>
                  <a:pt x="1013460" y="624840"/>
                  <a:pt x="1085850" y="615315"/>
                  <a:pt x="1171575" y="590550"/>
                </a:cubicBezTo>
                <a:cubicBezTo>
                  <a:pt x="1248728" y="568643"/>
                  <a:pt x="1312545" y="540068"/>
                  <a:pt x="1362075" y="514350"/>
                </a:cubicBezTo>
              </a:path>
            </a:pathLst>
          </a:custGeom>
          <a:noFill/>
          <a:ln cap="flat" cmpd="sng" w="38100">
            <a:solidFill>
              <a:srgbClr val="A1B4D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1257304" y="1397857"/>
            <a:ext cx="2439574" cy="1982971"/>
          </a:xfrm>
          <a:custGeom>
            <a:rect b="b" l="l" r="r" t="t"/>
            <a:pathLst>
              <a:path extrusionOk="0" h="1447800" w="1781174">
                <a:moveTo>
                  <a:pt x="0" y="1447800"/>
                </a:moveTo>
                <a:cubicBezTo>
                  <a:pt x="70485" y="1249680"/>
                  <a:pt x="204788" y="953453"/>
                  <a:pt x="466725" y="666750"/>
                </a:cubicBezTo>
                <a:cubicBezTo>
                  <a:pt x="574358" y="548640"/>
                  <a:pt x="785813" y="321945"/>
                  <a:pt x="1143000" y="161925"/>
                </a:cubicBezTo>
                <a:cubicBezTo>
                  <a:pt x="1397318" y="47625"/>
                  <a:pt x="1627823" y="12383"/>
                  <a:pt x="1781175" y="0"/>
                </a:cubicBezTo>
              </a:path>
            </a:pathLst>
          </a:custGeom>
          <a:noFill/>
          <a:ln cap="flat" cmpd="sng" w="38100">
            <a:solidFill>
              <a:srgbClr val="A1B4D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4743250" y="2947506"/>
            <a:ext cx="2002458" cy="2172321"/>
          </a:xfrm>
          <a:custGeom>
            <a:rect b="b" l="l" r="r" t="t"/>
            <a:pathLst>
              <a:path extrusionOk="0" h="1586048" w="1462028">
                <a:moveTo>
                  <a:pt x="1304925" y="0"/>
                </a:moveTo>
                <a:cubicBezTo>
                  <a:pt x="1364933" y="97155"/>
                  <a:pt x="1399223" y="184785"/>
                  <a:pt x="1419225" y="247650"/>
                </a:cubicBezTo>
                <a:cubicBezTo>
                  <a:pt x="1430655" y="284798"/>
                  <a:pt x="1448753" y="341948"/>
                  <a:pt x="1457325" y="419100"/>
                </a:cubicBezTo>
                <a:cubicBezTo>
                  <a:pt x="1462088" y="457200"/>
                  <a:pt x="1464945" y="507683"/>
                  <a:pt x="1457325" y="609600"/>
                </a:cubicBezTo>
                <a:cubicBezTo>
                  <a:pt x="1447800" y="747713"/>
                  <a:pt x="1442085" y="816293"/>
                  <a:pt x="1419225" y="895350"/>
                </a:cubicBezTo>
                <a:cubicBezTo>
                  <a:pt x="1377315" y="1039178"/>
                  <a:pt x="1304925" y="1136333"/>
                  <a:pt x="1257300" y="1200150"/>
                </a:cubicBezTo>
                <a:cubicBezTo>
                  <a:pt x="1217295" y="1252538"/>
                  <a:pt x="1164908" y="1323023"/>
                  <a:pt x="1076325" y="1390650"/>
                </a:cubicBezTo>
                <a:cubicBezTo>
                  <a:pt x="925830" y="1506855"/>
                  <a:pt x="772478" y="1540193"/>
                  <a:pt x="666750" y="1562100"/>
                </a:cubicBezTo>
                <a:cubicBezTo>
                  <a:pt x="636270" y="1568768"/>
                  <a:pt x="489585" y="1597343"/>
                  <a:pt x="295275" y="1581150"/>
                </a:cubicBezTo>
                <a:cubicBezTo>
                  <a:pt x="173355" y="1570673"/>
                  <a:pt x="73343" y="1546860"/>
                  <a:pt x="0" y="1524000"/>
                </a:cubicBezTo>
              </a:path>
            </a:pathLst>
          </a:custGeom>
          <a:noFill/>
          <a:ln cap="flat" cmpd="sng" w="38100">
            <a:solidFill>
              <a:srgbClr val="A1B4D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"/>
          <p:cNvSpPr/>
          <p:nvPr/>
        </p:nvSpPr>
        <p:spPr>
          <a:xfrm>
            <a:off x="6268174" y="2567603"/>
            <a:ext cx="286835" cy="286835"/>
          </a:xfrm>
          <a:prstGeom prst="ellipse">
            <a:avLst/>
          </a:prstGeom>
          <a:noFill/>
          <a:ln cap="flat" cmpd="sng" w="38100">
            <a:solidFill>
              <a:srgbClr val="263D6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3150820" y="5042429"/>
            <a:ext cx="286835" cy="286835"/>
          </a:xfrm>
          <a:prstGeom prst="ellipse">
            <a:avLst/>
          </a:prstGeom>
          <a:noFill/>
          <a:ln cap="flat" cmpd="sng" w="38100">
            <a:solidFill>
              <a:srgbClr val="7390C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/>
          <p:nvPr/>
        </p:nvSpPr>
        <p:spPr>
          <a:xfrm>
            <a:off x="1041642" y="3446847"/>
            <a:ext cx="286835" cy="286835"/>
          </a:xfrm>
          <a:prstGeom prst="ellipse">
            <a:avLst/>
          </a:prstGeom>
          <a:noFill/>
          <a:ln cap="flat" cmpd="sng" w="38100">
            <a:solidFill>
              <a:srgbClr val="263D6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2"/>
          <p:cNvGrpSpPr/>
          <p:nvPr/>
        </p:nvGrpSpPr>
        <p:grpSpPr>
          <a:xfrm rot="3089906">
            <a:off x="3738283" y="1213655"/>
            <a:ext cx="357257" cy="368403"/>
            <a:chOff x="5334043" y="1683587"/>
            <a:chExt cx="619308" cy="638631"/>
          </a:xfrm>
        </p:grpSpPr>
        <p:sp>
          <p:nvSpPr>
            <p:cNvPr id="250" name="Google Shape;250;p2"/>
            <p:cNvSpPr/>
            <p:nvPr/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613795" y="2081255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 rot="-5400000">
              <a:off x="5799532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613795" y="1683587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"/>
          <p:cNvGrpSpPr/>
          <p:nvPr/>
        </p:nvGrpSpPr>
        <p:grpSpPr>
          <a:xfrm rot="2026710">
            <a:off x="960997" y="4199883"/>
            <a:ext cx="357257" cy="368403"/>
            <a:chOff x="5334043" y="1683587"/>
            <a:chExt cx="619308" cy="638631"/>
          </a:xfrm>
        </p:grpSpPr>
        <p:sp>
          <p:nvSpPr>
            <p:cNvPr id="255" name="Google Shape;255;p2"/>
            <p:cNvSpPr/>
            <p:nvPr/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613795" y="2081255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5400000">
              <a:off x="5799532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613795" y="1683587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2"/>
          <p:cNvGrpSpPr/>
          <p:nvPr/>
        </p:nvGrpSpPr>
        <p:grpSpPr>
          <a:xfrm rot="3089906">
            <a:off x="4355997" y="4804426"/>
            <a:ext cx="357257" cy="368403"/>
            <a:chOff x="5334043" y="1683587"/>
            <a:chExt cx="619308" cy="638631"/>
          </a:xfrm>
        </p:grpSpPr>
        <p:sp>
          <p:nvSpPr>
            <p:cNvPr id="260" name="Google Shape;260;p2"/>
            <p:cNvSpPr/>
            <p:nvPr/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613795" y="2081255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-5400000">
              <a:off x="5799532" y="1879766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5613795" y="1683587"/>
              <a:ext cx="66675" cy="240963"/>
            </a:xfrm>
            <a:prstGeom prst="roundRect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b="0" l="3694" r="3693" t="0"/>
          <a:stretch/>
        </p:blipFill>
        <p:spPr>
          <a:xfrm>
            <a:off x="1548509" y="1650011"/>
            <a:ext cx="4820172" cy="3469817"/>
          </a:xfrm>
          <a:custGeom>
            <a:rect b="b" l="l" r="r" t="t"/>
            <a:pathLst>
              <a:path extrusionOk="0" h="3747980" w="5206587">
                <a:moveTo>
                  <a:pt x="2357222" y="1809"/>
                </a:moveTo>
                <a:cubicBezTo>
                  <a:pt x="2455864" y="-3828"/>
                  <a:pt x="2558733" y="3219"/>
                  <a:pt x="2681331" y="29992"/>
                </a:cubicBezTo>
                <a:cubicBezTo>
                  <a:pt x="3522605" y="211776"/>
                  <a:pt x="4245509" y="748669"/>
                  <a:pt x="4245509" y="748669"/>
                </a:cubicBezTo>
                <a:cubicBezTo>
                  <a:pt x="4544253" y="969910"/>
                  <a:pt x="4710535" y="1150283"/>
                  <a:pt x="4809177" y="1270062"/>
                </a:cubicBezTo>
                <a:cubicBezTo>
                  <a:pt x="4930366" y="1416616"/>
                  <a:pt x="5040281" y="1550488"/>
                  <a:pt x="5119195" y="1763272"/>
                </a:cubicBezTo>
                <a:cubicBezTo>
                  <a:pt x="5216429" y="2026787"/>
                  <a:pt x="5209381" y="2250844"/>
                  <a:pt x="5203745" y="2326940"/>
                </a:cubicBezTo>
                <a:cubicBezTo>
                  <a:pt x="5196699" y="2425581"/>
                  <a:pt x="5184017" y="2590455"/>
                  <a:pt x="5091011" y="2777874"/>
                </a:cubicBezTo>
                <a:cubicBezTo>
                  <a:pt x="5061419" y="2838469"/>
                  <a:pt x="4961368" y="3023070"/>
                  <a:pt x="4752811" y="3172442"/>
                </a:cubicBezTo>
                <a:cubicBezTo>
                  <a:pt x="4586529" y="3292222"/>
                  <a:pt x="4432929" y="3330269"/>
                  <a:pt x="4273693" y="3369725"/>
                </a:cubicBezTo>
                <a:cubicBezTo>
                  <a:pt x="4172233" y="3395090"/>
                  <a:pt x="4043997" y="3426092"/>
                  <a:pt x="3879125" y="3412000"/>
                </a:cubicBezTo>
                <a:cubicBezTo>
                  <a:pt x="3812894" y="3406364"/>
                  <a:pt x="3759345" y="3393682"/>
                  <a:pt x="3653658" y="3369725"/>
                </a:cubicBezTo>
                <a:cubicBezTo>
                  <a:pt x="3429599" y="3317587"/>
                  <a:pt x="3359141" y="3285175"/>
                  <a:pt x="3244999" y="3256992"/>
                </a:cubicBezTo>
                <a:cubicBezTo>
                  <a:pt x="3020940" y="3202035"/>
                  <a:pt x="2833521" y="3218945"/>
                  <a:pt x="2723606" y="3228808"/>
                </a:cubicBezTo>
                <a:cubicBezTo>
                  <a:pt x="2544641" y="3245718"/>
                  <a:pt x="2416407" y="3286585"/>
                  <a:pt x="2159938" y="3369725"/>
                </a:cubicBezTo>
                <a:cubicBezTo>
                  <a:pt x="2059887" y="3402137"/>
                  <a:pt x="1935880" y="3443002"/>
                  <a:pt x="1779463" y="3510642"/>
                </a:cubicBezTo>
                <a:cubicBezTo>
                  <a:pt x="1517357" y="3624786"/>
                  <a:pt x="1510311" y="3664243"/>
                  <a:pt x="1356712" y="3707926"/>
                </a:cubicBezTo>
                <a:cubicBezTo>
                  <a:pt x="1145336" y="3767111"/>
                  <a:pt x="966371" y="3745974"/>
                  <a:pt x="891686" y="3736110"/>
                </a:cubicBezTo>
                <a:cubicBezTo>
                  <a:pt x="780361" y="3722018"/>
                  <a:pt x="597169" y="3698063"/>
                  <a:pt x="412568" y="3567009"/>
                </a:cubicBezTo>
                <a:cubicBezTo>
                  <a:pt x="195556" y="3413410"/>
                  <a:pt x="109596" y="3204853"/>
                  <a:pt x="74367" y="3116075"/>
                </a:cubicBezTo>
                <a:cubicBezTo>
                  <a:pt x="-10183" y="2904699"/>
                  <a:pt x="-3138" y="2727144"/>
                  <a:pt x="3909" y="2552407"/>
                </a:cubicBezTo>
                <a:cubicBezTo>
                  <a:pt x="16591" y="2236753"/>
                  <a:pt x="101141" y="2004240"/>
                  <a:pt x="158918" y="1847822"/>
                </a:cubicBezTo>
                <a:cubicBezTo>
                  <a:pt x="273060" y="1540623"/>
                  <a:pt x="415386" y="1332066"/>
                  <a:pt x="497118" y="1213695"/>
                </a:cubicBezTo>
                <a:cubicBezTo>
                  <a:pt x="691584" y="931861"/>
                  <a:pt x="881821" y="752897"/>
                  <a:pt x="948053" y="692302"/>
                </a:cubicBezTo>
                <a:cubicBezTo>
                  <a:pt x="1056558" y="592252"/>
                  <a:pt x="1207340" y="471063"/>
                  <a:pt x="1398987" y="354101"/>
                </a:cubicBezTo>
                <a:cubicBezTo>
                  <a:pt x="1483537" y="303371"/>
                  <a:pt x="1709004" y="170909"/>
                  <a:pt x="2019022" y="72268"/>
                </a:cubicBezTo>
                <a:cubicBezTo>
                  <a:pt x="2186712" y="18719"/>
                  <a:pt x="2282536" y="6037"/>
                  <a:pt x="2357222" y="1809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65" name="Google Shape;265;p2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66" name="Google Shape;266;p2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67" name="Google Shape;267;p2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69" name="Google Shape;269;p2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"/>
          <p:cNvSpPr txBox="1"/>
          <p:nvPr/>
        </p:nvSpPr>
        <p:spPr>
          <a:xfrm>
            <a:off x="6471285" y="2854325"/>
            <a:ext cx="5417820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Arial"/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眼睛所看到的世界是有限的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7687310" y="3803015"/>
            <a:ext cx="2986405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世界有眼睛能看到的世界</a:t>
            </a:r>
            <a:endParaRPr sz="20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也有眼睛看不到的世界</a:t>
            </a:r>
            <a:endParaRPr sz="20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p20"/>
          <p:cNvCxnSpPr/>
          <p:nvPr/>
        </p:nvCxnSpPr>
        <p:spPr>
          <a:xfrm flipH="1" rot="10800000">
            <a:off x="4712970" y="4380230"/>
            <a:ext cx="7048500" cy="4762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56" name="Google Shape;556;p20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7" name="Google Shape;557;p20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558" name="Google Shape;558;p20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59" name="Google Shape;559;p20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0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61" name="Google Shape;561;p20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" name="Google Shape;562;p20"/>
          <p:cNvSpPr txBox="1"/>
          <p:nvPr/>
        </p:nvSpPr>
        <p:spPr>
          <a:xfrm>
            <a:off x="7139623" y="4427855"/>
            <a:ext cx="3383280" cy="13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Arial"/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因为罪的工价乃是死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Arial"/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罗马书 6:23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VCG41N1249775924.jpgVCG41N1249775924" id="563" name="Google Shape;563;p20"/>
          <p:cNvPicPr preferRelativeResize="0"/>
          <p:nvPr/>
        </p:nvPicPr>
        <p:blipFill rotWithShape="1">
          <a:blip r:embed="rId3">
            <a:alphaModFix/>
          </a:blip>
          <a:srcRect b="4516" l="0" r="0" t="0"/>
          <a:stretch/>
        </p:blipFill>
        <p:spPr>
          <a:xfrm>
            <a:off x="800100" y="1862455"/>
            <a:ext cx="4981575" cy="362775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564" name="Google Shape;564;p20"/>
          <p:cNvSpPr txBox="1"/>
          <p:nvPr/>
        </p:nvSpPr>
        <p:spPr>
          <a:xfrm>
            <a:off x="6478905" y="2515235"/>
            <a:ext cx="4705350" cy="16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按着定命，人人都有一死，死后且有审判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希伯来书 9:27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70" name="Google Shape;570;p21"/>
          <p:cNvPicPr preferRelativeResize="0"/>
          <p:nvPr/>
        </p:nvPicPr>
        <p:blipFill rotWithShape="1">
          <a:blip r:embed="rId3">
            <a:alphaModFix/>
          </a:blip>
          <a:srcRect b="0" l="6984" r="6984" t="0"/>
          <a:stretch/>
        </p:blipFill>
        <p:spPr>
          <a:xfrm>
            <a:off x="3048024" y="0"/>
            <a:ext cx="9144063" cy="6858051"/>
          </a:xfrm>
          <a:custGeom>
            <a:rect b="b" l="l" r="r" t="t"/>
            <a:pathLst>
              <a:path extrusionOk="0" h="10800" w="144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71" name="Google Shape;571;p21"/>
          <p:cNvSpPr/>
          <p:nvPr/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72" name="Google Shape;572;p21"/>
          <p:cNvGrpSpPr/>
          <p:nvPr/>
        </p:nvGrpSpPr>
        <p:grpSpPr>
          <a:xfrm>
            <a:off x="1524012" y="1371611"/>
            <a:ext cx="805648" cy="741988"/>
            <a:chOff x="3703" y="1843"/>
            <a:chExt cx="565" cy="521"/>
          </a:xfrm>
        </p:grpSpPr>
        <p:sp>
          <p:nvSpPr>
            <p:cNvPr id="573" name="Google Shape;573;p21"/>
            <p:cNvSpPr/>
            <p:nvPr/>
          </p:nvSpPr>
          <p:spPr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3705" y="1843"/>
              <a:ext cx="563" cy="521"/>
            </a:xfrm>
            <a:custGeom>
              <a:rect b="b" l="l" r="r" t="t"/>
              <a:pathLst>
                <a:path extrusionOk="0" h="217" w="234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575" name="Google Shape;575;p21"/>
          <p:cNvSpPr/>
          <p:nvPr/>
        </p:nvSpPr>
        <p:spPr>
          <a:xfrm rot="-5400000">
            <a:off x="3657681" y="5283871"/>
            <a:ext cx="337820" cy="337820"/>
          </a:xfrm>
          <a:prstGeom prst="corner">
            <a:avLst>
              <a:gd fmla="val 15641" name="adj1"/>
              <a:gd fmla="val 18629" name="adj2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76" name="Google Shape;576;p21"/>
          <p:cNvSpPr txBox="1"/>
          <p:nvPr/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icrosoft Yahei"/>
              <a:buNone/>
            </a:pPr>
            <a:r>
              <a:rPr b="0" lang="zh-CN" sz="88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谢谢</a:t>
            </a:r>
            <a:endParaRPr b="0" sz="88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3"/>
          <p:cNvCxnSpPr/>
          <p:nvPr/>
        </p:nvCxnSpPr>
        <p:spPr>
          <a:xfrm>
            <a:off x="4487545" y="5165725"/>
            <a:ext cx="6986905" cy="1524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p3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3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79" name="Google Shape;279;p3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80" name="Google Shape;280;p3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3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82" name="Google Shape;282;p3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3"/>
          <p:cNvSpPr/>
          <p:nvPr/>
        </p:nvSpPr>
        <p:spPr>
          <a:xfrm>
            <a:off x="879475" y="5797550"/>
            <a:ext cx="4152265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亚里士多德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（公元前384年-公元前322年）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856534(1).jpg1624856534(1)" id="284" name="Google Shape;2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79475" y="2050415"/>
            <a:ext cx="4282440" cy="3539490"/>
          </a:xfrm>
          <a:prstGeom prst="roundRect">
            <a:avLst>
              <a:gd fmla="val 3257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285" name="Google Shape;285;p3"/>
          <p:cNvSpPr txBox="1"/>
          <p:nvPr/>
        </p:nvSpPr>
        <p:spPr>
          <a:xfrm>
            <a:off x="5467350" y="5351780"/>
            <a:ext cx="5897880" cy="922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科技十分不发达的时代，</a:t>
            </a:r>
            <a:r>
              <a:rPr lang="zh-CN" sz="1800" u="sng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亚里士多德</a:t>
            </a:r>
            <a:r>
              <a:rPr lang="zh-CN" sz="18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曾提出错误的观点：</a:t>
            </a:r>
            <a:endParaRPr sz="18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天上的星星一共有1027个</a:t>
            </a:r>
            <a:endParaRPr sz="18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86" name="Google Shape;286;p3"/>
          <p:cNvPicPr preferRelativeResize="0"/>
          <p:nvPr/>
        </p:nvPicPr>
        <p:blipFill rotWithShape="1">
          <a:blip r:embed="rId4">
            <a:alphaModFix/>
          </a:blip>
          <a:srcRect b="18205" l="0" r="6286" t="0"/>
          <a:stretch/>
        </p:blipFill>
        <p:spPr>
          <a:xfrm>
            <a:off x="6471285" y="2858135"/>
            <a:ext cx="3550285" cy="2136775"/>
          </a:xfrm>
          <a:prstGeom prst="roundRect">
            <a:avLst>
              <a:gd fmla="val 3179" name="adj"/>
            </a:avLst>
          </a:prstGeom>
          <a:noFill/>
          <a:ln>
            <a:noFill/>
          </a:ln>
        </p:spPr>
      </p:pic>
      <p:sp>
        <p:nvSpPr>
          <p:cNvPr id="287" name="Google Shape;287;p3"/>
          <p:cNvSpPr txBox="1"/>
          <p:nvPr/>
        </p:nvSpPr>
        <p:spPr>
          <a:xfrm>
            <a:off x="1564640" y="1111885"/>
            <a:ext cx="240792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“坐井观天”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Google Shape;292;p4"/>
          <p:cNvCxnSpPr/>
          <p:nvPr/>
        </p:nvCxnSpPr>
        <p:spPr>
          <a:xfrm>
            <a:off x="4487545" y="4977130"/>
            <a:ext cx="7496175" cy="1333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93" name="Google Shape;293;p4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95" name="Google Shape;295;p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96" name="Google Shape;296;p4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4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98" name="Google Shape;298;p4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4"/>
          <p:cNvSpPr txBox="1"/>
          <p:nvPr/>
        </p:nvSpPr>
        <p:spPr>
          <a:xfrm>
            <a:off x="1021080" y="1167765"/>
            <a:ext cx="5951855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科学用射电望远镜观看天上的星星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/Users/ThinkPad/AppData/Local/Temp/picturecompress_20210628133544/output_1.pngoutput_1" id="300" name="Google Shape;300;p4"/>
          <p:cNvPicPr preferRelativeResize="0"/>
          <p:nvPr/>
        </p:nvPicPr>
        <p:blipFill rotWithShape="1">
          <a:blip r:embed="rId3">
            <a:alphaModFix/>
          </a:blip>
          <a:srcRect b="-12751" l="0" r="0" t="17737"/>
          <a:stretch/>
        </p:blipFill>
        <p:spPr>
          <a:xfrm>
            <a:off x="1021080" y="2247265"/>
            <a:ext cx="4913630" cy="2555875"/>
          </a:xfrm>
          <a:prstGeom prst="roundRect">
            <a:avLst>
              <a:gd fmla="val 7428" name="adj"/>
            </a:avLst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124" id="301" name="Google Shape;301;p4"/>
          <p:cNvPicPr preferRelativeResize="0"/>
          <p:nvPr/>
        </p:nvPicPr>
        <p:blipFill rotWithShape="1">
          <a:blip r:embed="rId4">
            <a:alphaModFix/>
          </a:blip>
          <a:srcRect b="28800" l="0" r="0" t="28800"/>
          <a:stretch/>
        </p:blipFill>
        <p:spPr>
          <a:xfrm>
            <a:off x="1381760" y="4567555"/>
            <a:ext cx="4787900" cy="1373505"/>
          </a:xfrm>
          <a:prstGeom prst="roundRect">
            <a:avLst>
              <a:gd fmla="val 13346" name="adj"/>
            </a:avLst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302" name="Google Shape;302;p4"/>
          <p:cNvSpPr txBox="1"/>
          <p:nvPr/>
        </p:nvSpPr>
        <p:spPr>
          <a:xfrm>
            <a:off x="6735445" y="2731135"/>
            <a:ext cx="4754880" cy="193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集合1000亿个星星叫做一个银河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银河1000亿个叫做银河团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银河团聚集数百亿到数千亿叫做超银河团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超银河团聚集数百亿到数千亿就形成宇宙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03" name="Google Shape;303;p4"/>
          <p:cNvSpPr txBox="1"/>
          <p:nvPr/>
        </p:nvSpPr>
        <p:spPr>
          <a:xfrm>
            <a:off x="6972935" y="5298440"/>
            <a:ext cx="4434205" cy="337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比起我们能看到的星星，有更多看不到的星星</a:t>
            </a:r>
            <a:endParaRPr sz="16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"/>
          <p:cNvSpPr/>
          <p:nvPr/>
        </p:nvSpPr>
        <p:spPr>
          <a:xfrm flipH="1" rot="10800000">
            <a:off x="5309870" y="17348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5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311" name="Google Shape;311;p5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12" name="Google Shape;312;p5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5"/>
              <p:cNvSpPr txBox="1"/>
              <p:nvPr/>
            </p:nvSpPr>
            <p:spPr>
              <a:xfrm>
                <a:off x="1437122" y="65082"/>
                <a:ext cx="2662555" cy="2844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14" name="Google Shape;314;p5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" name="Google Shape;315;p5"/>
          <p:cNvSpPr/>
          <p:nvPr/>
        </p:nvSpPr>
        <p:spPr>
          <a:xfrm>
            <a:off x="2971800" y="5024120"/>
            <a:ext cx="6247765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可视光线：能看到的光线</a:t>
            </a:r>
            <a:endParaRPr b="1"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非可视光线：虽然存在、但看不到的光线（如：X光）</a:t>
            </a:r>
            <a:endParaRPr b="1"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&amp;pfm8920322901&amp;&amp;spt111&amp;&amp;bdt100&amp;&amp;wdt2550&amp;" id="316" name="Google Shape;3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9680" y="2263775"/>
            <a:ext cx="9287510" cy="2518410"/>
          </a:xfrm>
          <a:prstGeom prst="rect">
            <a:avLst/>
          </a:prstGeom>
          <a:noFill/>
          <a:ln>
            <a:noFill/>
          </a:ln>
          <a:effectLst>
            <a:reflection blurRad="0" dir="5400000" dist="76200" endA="300" endPos="25000" kx="0" rotWithShape="0" algn="bl" stA="41000" stPos="0" sy="-100000" ky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2" name="Google Shape;322;p6"/>
          <p:cNvSpPr/>
          <p:nvPr/>
        </p:nvSpPr>
        <p:spPr>
          <a:xfrm flipH="1" rot="10800000">
            <a:off x="5778500" y="0"/>
            <a:ext cx="635005" cy="381003"/>
          </a:xfrm>
          <a:prstGeom prst="triangle">
            <a:avLst>
              <a:gd fmla="val 50000" name="adj"/>
            </a:avLst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3" name="Google Shape;323;p6"/>
          <p:cNvSpPr/>
          <p:nvPr/>
        </p:nvSpPr>
        <p:spPr>
          <a:xfrm>
            <a:off x="5778500" y="6477000"/>
            <a:ext cx="635005" cy="381003"/>
          </a:xfrm>
          <a:prstGeom prst="triangle">
            <a:avLst>
              <a:gd fmla="val 50000" name="adj"/>
            </a:avLst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4397823" y="1904845"/>
            <a:ext cx="3396343" cy="3396343"/>
          </a:xfrm>
          <a:prstGeom prst="diamond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5" name="Google Shape;325;p6"/>
          <p:cNvSpPr txBox="1"/>
          <p:nvPr/>
        </p:nvSpPr>
        <p:spPr>
          <a:xfrm>
            <a:off x="4790382" y="3222018"/>
            <a:ext cx="274321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icrosoft Yahei"/>
              <a:buNone/>
            </a:pPr>
            <a:r>
              <a:rPr b="1" lang="zh-CN" sz="3800" u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冰山一角</a:t>
            </a:r>
            <a:endParaRPr b="1" sz="3800" u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26" name="Google Shape;326;p6"/>
          <p:cNvPicPr preferRelativeResize="0"/>
          <p:nvPr/>
        </p:nvPicPr>
        <p:blipFill rotWithShape="1">
          <a:blip r:embed="rId3">
            <a:alphaModFix/>
          </a:blip>
          <a:srcRect b="8696" l="0" r="0" t="8696"/>
          <a:stretch/>
        </p:blipFill>
        <p:spPr>
          <a:xfrm>
            <a:off x="594318" y="2155183"/>
            <a:ext cx="3505225" cy="2895613"/>
          </a:xfrm>
          <a:custGeom>
            <a:rect b="b" l="l" r="r" t="t"/>
            <a:pathLst>
              <a:path extrusionOk="0" h="4560" w="5520">
                <a:moveTo>
                  <a:pt x="0" y="0"/>
                </a:moveTo>
                <a:lnTo>
                  <a:pt x="5520" y="0"/>
                </a:lnTo>
                <a:lnTo>
                  <a:pt x="552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27" name="Google Shape;327;p6"/>
          <p:cNvSpPr txBox="1"/>
          <p:nvPr/>
        </p:nvSpPr>
        <p:spPr>
          <a:xfrm>
            <a:off x="8294370" y="2653665"/>
            <a:ext cx="3003550" cy="1898650"/>
          </a:xfrm>
          <a:prstGeom prst="rect">
            <a:avLst/>
          </a:prstGeom>
          <a:noFill/>
          <a:ln>
            <a:noFill/>
          </a:ln>
        </p:spPr>
        <p:txBody>
          <a:bodyPr anchorCtr="0" anchor="t" bIns="25400" lIns="63500" spcFirstLastPara="1" rIns="63500" wrap="square" tIns="25400">
            <a:normAutofit lnSpcReduction="10000"/>
          </a:bodyPr>
          <a:lstStyle/>
          <a:p>
            <a:pPr indent="-381000" lvl="0" marL="381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Noto Sans Symbols"/>
              <a:buChar char="●"/>
            </a:pPr>
            <a:r>
              <a:rPr b="1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能看到的部分</a:t>
            </a:r>
            <a:r>
              <a:rPr b="0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：</a:t>
            </a:r>
            <a:endParaRPr b="0" sz="22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Noto Sans Symbols"/>
              <a:buNone/>
            </a:pPr>
            <a:r>
              <a:rPr b="0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 水面上露出来的冰</a:t>
            </a:r>
            <a:endParaRPr b="0" sz="22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81000" lvl="0" marL="3810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Noto Sans Symbols"/>
              <a:buChar char="●"/>
            </a:pPr>
            <a:r>
              <a:rPr b="1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看不到的部分</a:t>
            </a:r>
            <a:r>
              <a:rPr b="0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：</a:t>
            </a:r>
            <a:endParaRPr b="0" sz="22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Noto Sans Symbols"/>
              <a:buNone/>
            </a:pPr>
            <a:r>
              <a:rPr b="0" lang="zh-CN" sz="22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 水面以下的冰</a:t>
            </a:r>
            <a:endParaRPr b="0" sz="22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28" name="Google Shape;328;p6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29" name="Google Shape;329;p6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30" name="Google Shape;330;p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6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32" name="Google Shape;332;p6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39" name="Google Shape;339;p7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40" name="Google Shape;340;p7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7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42" name="Google Shape;342;p7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7"/>
          <p:cNvSpPr txBox="1"/>
          <p:nvPr/>
        </p:nvSpPr>
        <p:spPr>
          <a:xfrm>
            <a:off x="6066155" y="2411095"/>
            <a:ext cx="406209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原来我们不是顾念所见的，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乃是顾念所不见的；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因为所见的是暂时的，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所不见的是永远的。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4" name="Google Shape;344;p7"/>
          <p:cNvSpPr/>
          <p:nvPr/>
        </p:nvSpPr>
        <p:spPr>
          <a:xfrm rot="10800000">
            <a:off x="10339237" y="2211397"/>
            <a:ext cx="802796" cy="741988"/>
          </a:xfrm>
          <a:custGeom>
            <a:rect b="b" l="l" r="r" t="t"/>
            <a:pathLst>
              <a:path extrusionOk="0" h="217" w="234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rotWithShape="0" algn="ctr" dir="5400000" dist="50800">
              <a:srgbClr val="E7E8E9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1128395" y="1975485"/>
            <a:ext cx="4196715" cy="3822065"/>
          </a:xfrm>
          <a:prstGeom prst="snip1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863444(1).jpg1624863444(1)" id="346" name="Google Shape;3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515" y="2140585"/>
            <a:ext cx="3524885" cy="3492500"/>
          </a:xfrm>
          <a:custGeom>
            <a:rect b="b" l="l" r="r" t="t"/>
            <a:pathLst>
              <a:path extrusionOk="0" h="3360" w="6720">
                <a:moveTo>
                  <a:pt x="0" y="0"/>
                </a:moveTo>
                <a:lnTo>
                  <a:pt x="6720" y="0"/>
                </a:lnTo>
                <a:lnTo>
                  <a:pt x="672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47" name="Google Shape;347;p7"/>
          <p:cNvSpPr txBox="1"/>
          <p:nvPr/>
        </p:nvSpPr>
        <p:spPr>
          <a:xfrm>
            <a:off x="7078980" y="5033645"/>
            <a:ext cx="2036445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哥林多后书 4:18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心形 心形" id="348" name="Google Shape;3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064">
            <a:off x="3621405" y="4893945"/>
            <a:ext cx="541655" cy="538480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"/>
          <p:cNvSpPr/>
          <p:nvPr/>
        </p:nvSpPr>
        <p:spPr>
          <a:xfrm rot="10800000">
            <a:off x="11211650" y="2390792"/>
            <a:ext cx="381003" cy="381003"/>
          </a:xfrm>
          <a:prstGeom prst="corner">
            <a:avLst>
              <a:gd fmla="val 25619" name="adj1"/>
              <a:gd fmla="val 28429" name="adj2"/>
            </a:avLst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4" name="Google Shape;354;p8"/>
          <p:cNvSpPr/>
          <p:nvPr/>
        </p:nvSpPr>
        <p:spPr>
          <a:xfrm>
            <a:off x="5691550" y="5299751"/>
            <a:ext cx="381003" cy="381003"/>
          </a:xfrm>
          <a:prstGeom prst="corner">
            <a:avLst>
              <a:gd fmla="val 25619" name="adj1"/>
              <a:gd fmla="val 28429" name="adj2"/>
            </a:avLst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762006" y="1524012"/>
            <a:ext cx="4267234" cy="47244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chemeClr val="dk1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1594485" y="2559685"/>
            <a:ext cx="2787015" cy="1149985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Microsoft Yahei"/>
              <a:buNone/>
            </a:pPr>
            <a:r>
              <a:rPr b="0" lang="zh-CN" sz="28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神最先想告诉人们的一句话</a:t>
            </a:r>
            <a:endParaRPr b="0" sz="28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7" name="Google Shape;357;p8"/>
          <p:cNvSpPr txBox="1"/>
          <p:nvPr/>
        </p:nvSpPr>
        <p:spPr>
          <a:xfrm>
            <a:off x="1127125" y="4233545"/>
            <a:ext cx="3536315" cy="116459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Microsoft Yahei"/>
              <a:buNone/>
            </a:pPr>
            <a:r>
              <a:rPr b="1" i="0" lang="zh-CN" sz="2800" cap="non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”起初神创造天地“</a:t>
            </a:r>
            <a:endParaRPr b="1" i="0" sz="2800" cap="non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创世记 1:1</a:t>
            </a:r>
            <a:endParaRPr b="1" i="0" sz="2000" cap="non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58" name="Google Shape;358;p8"/>
          <p:cNvPicPr preferRelativeResize="0"/>
          <p:nvPr/>
        </p:nvPicPr>
        <p:blipFill rotWithShape="1">
          <a:blip r:embed="rId3">
            <a:alphaModFix/>
          </a:blip>
          <a:srcRect b="23614" l="0" r="0" t="23613"/>
          <a:stretch/>
        </p:blipFill>
        <p:spPr>
          <a:xfrm>
            <a:off x="5943603" y="2616220"/>
            <a:ext cx="5334038" cy="2743213"/>
          </a:xfrm>
          <a:custGeom>
            <a:rect b="b" l="l" r="r" t="t"/>
            <a:pathLst>
              <a:path extrusionOk="0" h="4320" w="8400">
                <a:moveTo>
                  <a:pt x="0" y="0"/>
                </a:moveTo>
                <a:lnTo>
                  <a:pt x="8400" y="0"/>
                </a:lnTo>
                <a:lnTo>
                  <a:pt x="84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359" name="Google Shape;359;p8"/>
          <p:cNvCxnSpPr/>
          <p:nvPr/>
        </p:nvCxnSpPr>
        <p:spPr>
          <a:xfrm>
            <a:off x="1219164" y="4044594"/>
            <a:ext cx="335282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grpSp>
        <p:nvGrpSpPr>
          <p:cNvPr id="360" name="Google Shape;360;p8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361" name="Google Shape;361;p8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62" name="Google Shape;362;p8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8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64" name="Google Shape;364;p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9"/>
          <p:cNvCxnSpPr/>
          <p:nvPr/>
        </p:nvCxnSpPr>
        <p:spPr>
          <a:xfrm flipH="1" rot="10800000">
            <a:off x="4912995" y="5020945"/>
            <a:ext cx="7048500" cy="4762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370" name="Google Shape;370;p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372" name="Google Shape;372;p9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73" name="Google Shape;373;p9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9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第二讲 神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75" name="Google Shape;375;p9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9"/>
          <p:cNvSpPr txBox="1"/>
          <p:nvPr/>
        </p:nvSpPr>
        <p:spPr>
          <a:xfrm>
            <a:off x="5680710" y="2752090"/>
            <a:ext cx="5755005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Arial"/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我们因着信，就知道诸世界是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Arial"/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藉神的话造成的，这样，所看见的，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lang="zh-CN" sz="2800">
                <a:solidFill>
                  <a:srgbClr val="C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并不是从显然之物造出来的</a:t>
            </a:r>
            <a:endParaRPr b="1" sz="2800">
              <a:solidFill>
                <a:srgbClr val="C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77" name="Google Shape;377;p9"/>
          <p:cNvSpPr txBox="1"/>
          <p:nvPr/>
        </p:nvSpPr>
        <p:spPr>
          <a:xfrm>
            <a:off x="7666990" y="5215890"/>
            <a:ext cx="1782445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希伯来书 11:3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360截图20210628211027567.jpg360截图20210628211027567" id="378" name="Google Shape;3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740" y="1577340"/>
            <a:ext cx="3543935" cy="411289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379" name="Google Shape;379;p9"/>
          <p:cNvSpPr/>
          <p:nvPr/>
        </p:nvSpPr>
        <p:spPr>
          <a:xfrm>
            <a:off x="1355725" y="5935980"/>
            <a:ext cx="3275965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设计者心里、制作手机之先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早已怀着手机的形象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主题​​">
  <a:themeElements>
    <a:clrScheme name="">
      <a:dk1>
        <a:srgbClr val="000000"/>
      </a:dk1>
      <a:lt1>
        <a:srgbClr val="FFFFFF"/>
      </a:lt1>
      <a:dk2>
        <a:srgbClr val="E2E3E9"/>
      </a:dk2>
      <a:lt2>
        <a:srgbClr val="FFFFFF"/>
      </a:lt2>
      <a:accent1>
        <a:srgbClr val="6D7592"/>
      </a:accent1>
      <a:accent2>
        <a:srgbClr val="6F7B8B"/>
      </a:accent2>
      <a:accent3>
        <a:srgbClr val="708183"/>
      </a:accent3>
      <a:accent4>
        <a:srgbClr val="72867C"/>
      </a:accent4>
      <a:accent5>
        <a:srgbClr val="738C74"/>
      </a:accent5>
      <a:accent6>
        <a:srgbClr val="75926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0A2BF1281ED04FF18412BD01E88542B1</vt:lpwstr>
  </property>
</Properties>
</file>