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tags/tag64.xml" ContentType="application/vnd.openxmlformats-officedocument.presentationml.tags+xml"/>
  <Override PartName="/ppt/notesSlides/notesSlide2.xml" ContentType="application/vnd.openxmlformats-officedocument.presentationml.notesSlide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6.xml" ContentType="application/vnd.openxmlformats-officedocument.presentationml.tags+xml"/>
  <Override PartName="/ppt/notesSlides/notesSlide6.xml" ContentType="application/vnd.openxmlformats-officedocument.presentationml.notesSlide+xml"/>
  <Override PartName="/ppt/tags/tag67.xml" ContentType="application/vnd.openxmlformats-officedocument.presentationml.tags+xml"/>
  <Override PartName="/ppt/notesSlides/notesSlide7.xml" ContentType="application/vnd.openxmlformats-officedocument.presentationml.notesSlide+xml"/>
  <Override PartName="/ppt/tags/tag68.xml" ContentType="application/vnd.openxmlformats-officedocument.presentationml.tags+xml"/>
  <Override PartName="/ppt/notesSlides/notesSlide8.xml" ContentType="application/vnd.openxmlformats-officedocument.presentationml.notesSlide+xml"/>
  <Override PartName="/ppt/tags/tag69.xml" ContentType="application/vnd.openxmlformats-officedocument.presentationml.tags+xml"/>
  <Override PartName="/ppt/notesSlides/notesSlide9.xml" ContentType="application/vnd.openxmlformats-officedocument.presentationml.notesSlide+xml"/>
  <Override PartName="/ppt/tags/tag70.xml" ContentType="application/vnd.openxmlformats-officedocument.presentationml.tags+xml"/>
  <Override PartName="/ppt/notesSlides/notesSlide10.xml" ContentType="application/vnd.openxmlformats-officedocument.presentationml.notesSlide+xml"/>
  <Override PartName="/ppt/tags/tag71.xml" ContentType="application/vnd.openxmlformats-officedocument.presentationml.tags+xml"/>
  <Override PartName="/ppt/notesSlides/notesSlide11.xml" ContentType="application/vnd.openxmlformats-officedocument.presentationml.notesSlide+xml"/>
  <Override PartName="/ppt/tags/tag72.xml" ContentType="application/vnd.openxmlformats-officedocument.presentationml.tags+xml"/>
  <Override PartName="/ppt/notesSlides/notesSlide12.xml" ContentType="application/vnd.openxmlformats-officedocument.presentationml.notesSlide+xml"/>
  <Override PartName="/ppt/tags/tag73.xml" ContentType="application/vnd.openxmlformats-officedocument.presentationml.tags+xml"/>
  <Override PartName="/ppt/notesSlides/notesSlide13.xml" ContentType="application/vnd.openxmlformats-officedocument.presentationml.notesSlide+xml"/>
  <Override PartName="/ppt/tags/tag74.xml" ContentType="application/vnd.openxmlformats-officedocument.presentationml.tags+xml"/>
  <Override PartName="/ppt/notesSlides/notesSlide14.xml" ContentType="application/vnd.openxmlformats-officedocument.presentationml.notesSlide+xml"/>
  <Override PartName="/ppt/tags/tag75.xml" ContentType="application/vnd.openxmlformats-officedocument.presentationml.tags+xml"/>
  <Override PartName="/ppt/notesSlides/notesSlide15.xml" ContentType="application/vnd.openxmlformats-officedocument.presentationml.notesSlide+xml"/>
  <Override PartName="/ppt/tags/tag76.xml" ContentType="application/vnd.openxmlformats-officedocument.presentationml.tags+xml"/>
  <Override PartName="/ppt/notesSlides/notesSlide16.xml" ContentType="application/vnd.openxmlformats-officedocument.presentationml.notesSlide+xml"/>
  <Override PartName="/ppt/tags/tag77.xml" ContentType="application/vnd.openxmlformats-officedocument.presentationml.tags+xml"/>
  <Override PartName="/ppt/notesSlides/notesSlide17.xml" ContentType="application/vnd.openxmlformats-officedocument.presentationml.notesSlide+xml"/>
  <Override PartName="/ppt/tags/tag78.xml" ContentType="application/vnd.openxmlformats-officedocument.presentationml.tags+xml"/>
  <Override PartName="/ppt/notesSlides/notesSlide18.xml" ContentType="application/vnd.openxmlformats-officedocument.presentationml.notesSlide+xml"/>
  <Override PartName="/ppt/tags/tag79.xml" ContentType="application/vnd.openxmlformats-officedocument.presentationml.tags+xml"/>
  <Override PartName="/ppt/notesSlides/notesSlide19.xml" ContentType="application/vnd.openxmlformats-officedocument.presentationml.notesSlide+xml"/>
  <Override PartName="/ppt/tags/tag80.xml" ContentType="application/vnd.openxmlformats-officedocument.presentationml.tags+xml"/>
  <Override PartName="/ppt/notesSlides/notesSlide20.xml" ContentType="application/vnd.openxmlformats-officedocument.presentationml.notesSlide+xml"/>
  <Override PartName="/ppt/tags/tag81.xml" ContentType="application/vnd.openxmlformats-officedocument.presentationml.tags+xml"/>
  <Override PartName="/ppt/notesSlides/notesSlide21.xml" ContentType="application/vnd.openxmlformats-officedocument.presentationml.notesSlide+xml"/>
  <Override PartName="/ppt/tags/tag82.xml" ContentType="application/vnd.openxmlformats-officedocument.presentationml.tags+xml"/>
  <Override PartName="/ppt/notesSlides/notesSlide22.xml" ContentType="application/vnd.openxmlformats-officedocument.presentationml.notesSlide+xml"/>
  <Override PartName="/ppt/tags/tag83.xml" ContentType="application/vnd.openxmlformats-officedocument.presentationml.tags+xml"/>
  <Override PartName="/ppt/notesSlides/notesSlide23.xml" ContentType="application/vnd.openxmlformats-officedocument.presentationml.notesSlide+xml"/>
  <Override PartName="/ppt/tags/tag84.xml" ContentType="application/vnd.openxmlformats-officedocument.presentationml.tags+xml"/>
  <Override PartName="/ppt/notesSlides/notesSlide24.xml" ContentType="application/vnd.openxmlformats-officedocument.presentationml.notesSlide+xml"/>
  <Override PartName="/ppt/tags/tag85.xml" ContentType="application/vnd.openxmlformats-officedocument.presentationml.tags+xml"/>
  <Override PartName="/ppt/notesSlides/notesSlide25.xml" ContentType="application/vnd.openxmlformats-officedocument.presentationml.notesSlide+xml"/>
  <Override PartName="/ppt/tags/tag86.xml" ContentType="application/vnd.openxmlformats-officedocument.presentationml.tags+xml"/>
  <Override PartName="/ppt/notesSlides/notesSlide26.xml" ContentType="application/vnd.openxmlformats-officedocument.presentationml.notesSlide+xml"/>
  <Override PartName="/ppt/tags/tag87.xml" ContentType="application/vnd.openxmlformats-officedocument.presentationml.tags+xml"/>
  <Override PartName="/ppt/notesSlides/notesSlide27.xml" ContentType="application/vnd.openxmlformats-officedocument.presentationml.notesSlide+xml"/>
  <Override PartName="/ppt/tags/tag88.xml" ContentType="application/vnd.openxmlformats-officedocument.presentationml.tags+xml"/>
  <Override PartName="/ppt/notesSlides/notesSlide28.xml" ContentType="application/vnd.openxmlformats-officedocument.presentationml.notesSlide+xml"/>
  <Override PartName="/ppt/tags/tag89.xml" ContentType="application/vnd.openxmlformats-officedocument.presentationml.tags+xml"/>
  <Override PartName="/ppt/notesSlides/notesSlide29.xml" ContentType="application/vnd.openxmlformats-officedocument.presentationml.notesSlide+xml"/>
  <Override PartName="/ppt/tags/tag90.xml" ContentType="application/vnd.openxmlformats-officedocument.presentationml.tags+xml"/>
  <Override PartName="/ppt/notesSlides/notesSlide30.xml" ContentType="application/vnd.openxmlformats-officedocument.presentationml.notesSlide+xml"/>
  <Override PartName="/ppt/tags/tag91.xml" ContentType="application/vnd.openxmlformats-officedocument.presentationml.tags+xml"/>
  <Override PartName="/ppt/notesSlides/notesSlide31.xml" ContentType="application/vnd.openxmlformats-officedocument.presentationml.notesSlide+xml"/>
  <Override PartName="/ppt/tags/tag92.xml" ContentType="application/vnd.openxmlformats-officedocument.presentationml.tags+xml"/>
  <Override PartName="/ppt/notesSlides/notesSlide32.xml" ContentType="application/vnd.openxmlformats-officedocument.presentationml.notesSlide+xml"/>
  <Override PartName="/ppt/tags/tag93.xml" ContentType="application/vnd.openxmlformats-officedocument.presentationml.tags+xml"/>
  <Override PartName="/ppt/notesSlides/notesSlide33.xml" ContentType="application/vnd.openxmlformats-officedocument.presentationml.notesSlide+xml"/>
  <Override PartName="/ppt/tags/tag94.xml" ContentType="application/vnd.openxmlformats-officedocument.presentationml.tags+xml"/>
  <Override PartName="/ppt/notesSlides/notesSlide34.xml" ContentType="application/vnd.openxmlformats-officedocument.presentationml.notesSlide+xml"/>
  <Override PartName="/ppt/tags/tag95.xml" ContentType="application/vnd.openxmlformats-officedocument.presentationml.tags+xml"/>
  <Override PartName="/ppt/notesSlides/notesSlide35.xml" ContentType="application/vnd.openxmlformats-officedocument.presentationml.notesSlide+xml"/>
  <Override PartName="/ppt/tags/tag96.xml" ContentType="application/vnd.openxmlformats-officedocument.presentationml.tags+xml"/>
  <Override PartName="/ppt/notesSlides/notesSlide36.xml" ContentType="application/vnd.openxmlformats-officedocument.presentationml.notesSlide+xml"/>
  <Override PartName="/ppt/tags/tag97.xml" ContentType="application/vnd.openxmlformats-officedocument.presentationml.tags+xml"/>
  <Override PartName="/ppt/notesSlides/notesSlide37.xml" ContentType="application/vnd.openxmlformats-officedocument.presentationml.notesSlide+xml"/>
  <Override PartName="/ppt/tags/tag98.xml" ContentType="application/vnd.openxmlformats-officedocument.presentationml.tags+xml"/>
  <Override PartName="/ppt/notesSlides/notesSlide38.xml" ContentType="application/vnd.openxmlformats-officedocument.presentationml.notesSlide+xml"/>
  <Override PartName="/ppt/tags/tag99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451" r:id="rId2"/>
    <p:sldId id="450" r:id="rId3"/>
    <p:sldId id="453" r:id="rId4"/>
    <p:sldId id="447" r:id="rId5"/>
    <p:sldId id="448" r:id="rId6"/>
    <p:sldId id="523" r:id="rId7"/>
    <p:sldId id="524" r:id="rId8"/>
    <p:sldId id="525" r:id="rId9"/>
    <p:sldId id="393" r:id="rId10"/>
    <p:sldId id="482" r:id="rId11"/>
    <p:sldId id="483" r:id="rId12"/>
    <p:sldId id="485" r:id="rId13"/>
    <p:sldId id="486" r:id="rId14"/>
    <p:sldId id="488" r:id="rId15"/>
    <p:sldId id="489" r:id="rId16"/>
    <p:sldId id="490" r:id="rId17"/>
    <p:sldId id="574" r:id="rId18"/>
    <p:sldId id="494" r:id="rId19"/>
    <p:sldId id="493" r:id="rId20"/>
    <p:sldId id="497" r:id="rId21"/>
    <p:sldId id="498" r:id="rId22"/>
    <p:sldId id="499" r:id="rId23"/>
    <p:sldId id="502" r:id="rId24"/>
    <p:sldId id="503" r:id="rId25"/>
    <p:sldId id="504" r:id="rId26"/>
    <p:sldId id="509" r:id="rId27"/>
    <p:sldId id="510" r:id="rId28"/>
    <p:sldId id="528" r:id="rId29"/>
    <p:sldId id="530" r:id="rId30"/>
    <p:sldId id="511" r:id="rId31"/>
    <p:sldId id="512" r:id="rId32"/>
    <p:sldId id="513" r:id="rId33"/>
    <p:sldId id="508" r:id="rId34"/>
    <p:sldId id="515" r:id="rId35"/>
    <p:sldId id="517" r:id="rId36"/>
    <p:sldId id="518" r:id="rId37"/>
    <p:sldId id="519" r:id="rId38"/>
    <p:sldId id="516" r:id="rId39"/>
    <p:sldId id="520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1B"/>
    <a:srgbClr val="FFFFFF"/>
    <a:srgbClr val="EC5F74"/>
    <a:srgbClr val="233E6F"/>
    <a:srgbClr val="969B8E"/>
    <a:srgbClr val="92D1EF"/>
    <a:srgbClr val="247888"/>
    <a:srgbClr val="1D626D"/>
    <a:srgbClr val="22727F"/>
    <a:srgbClr val="227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408"/>
      </p:cViewPr>
      <p:guideLst>
        <p:guide orient="horz" pos="208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latin typeface="+mn-ea"/>
              </a:rPr>
              <a:t>02:40</a:t>
            </a:r>
          </a:p>
          <a:p>
            <a:endParaRPr lang="en-US" dirty="0">
              <a:latin typeface="+mn-ea"/>
            </a:endParaRPr>
          </a:p>
          <a:p>
            <a:r>
              <a:rPr lang="ko-KR" altLang="en-US" dirty="0">
                <a:sym typeface="+mn-ea"/>
              </a:rPr>
              <a:t>창세기</a:t>
            </a:r>
            <a:r>
              <a:rPr lang="en-US" altLang="ko-KR" dirty="0">
                <a:sym typeface="+mn-ea"/>
              </a:rPr>
              <a:t> 6;5 </a:t>
            </a:r>
            <a:r>
              <a:rPr lang="ko-KR" altLang="en-US" dirty="0">
                <a:sym typeface="+mn-ea"/>
              </a:rPr>
              <a:t>말씀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14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00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16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35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19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50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21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58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24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11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25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12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27</a:t>
            </a:r>
            <a:r>
              <a:rPr lang="zh-CN" altLang="en-US">
                <a:sym typeface="+mn-ea"/>
              </a:rPr>
              <a:t>：</a:t>
            </a:r>
            <a:r>
              <a:rPr lang="en-US">
                <a:sym typeface="+mn-ea"/>
              </a:rPr>
              <a:t>11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27</a:t>
            </a:r>
            <a:r>
              <a:rPr lang="zh-CN" altLang="en-US">
                <a:sym typeface="+mn-ea"/>
              </a:rPr>
              <a:t>：</a:t>
            </a:r>
            <a:r>
              <a:rPr lang="en-US">
                <a:sym typeface="+mn-ea"/>
              </a:rPr>
              <a:t>11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28:40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28:51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latin typeface="+mn-ea"/>
              </a:rPr>
              <a:t>03:30</a:t>
            </a:r>
          </a:p>
          <a:p>
            <a:endParaRPr lang="en-US" dirty="0">
              <a:latin typeface="+mn-ea"/>
            </a:endParaRPr>
          </a:p>
          <a:p>
            <a:r>
              <a:rPr lang="ko-KR" altLang="en-US" dirty="0">
                <a:sym typeface="+mn-ea"/>
              </a:rPr>
              <a:t>창세기</a:t>
            </a:r>
            <a:r>
              <a:rPr lang="en-US" altLang="ko-KR" dirty="0">
                <a:sym typeface="+mn-ea"/>
              </a:rPr>
              <a:t> 6;5 </a:t>
            </a:r>
            <a:r>
              <a:rPr lang="ko-KR" altLang="en-US" dirty="0">
                <a:sym typeface="+mn-ea"/>
              </a:rPr>
              <a:t>말씀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29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57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31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00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33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10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37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42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38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34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40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00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43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21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44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35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44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55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45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20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latin typeface="+mn-ea"/>
              </a:rPr>
              <a:t>05:30</a:t>
            </a:r>
          </a:p>
          <a:p>
            <a:r>
              <a:rPr lang="ko-KR" altLang="en-US" dirty="0">
                <a:sym typeface="+mn-ea"/>
              </a:rPr>
              <a:t>창세기</a:t>
            </a:r>
            <a:r>
              <a:rPr lang="en-US" altLang="ko-KR" dirty="0">
                <a:sym typeface="+mn-ea"/>
              </a:rPr>
              <a:t> 6;5 </a:t>
            </a:r>
            <a:r>
              <a:rPr lang="ko-KR" altLang="en-US" dirty="0">
                <a:sym typeface="+mn-ea"/>
              </a:rPr>
              <a:t>말씀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47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10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49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10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50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26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51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20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54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40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55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48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56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11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57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24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58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34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58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49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6:00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06:30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ko-KR" dirty="0">
                <a:sym typeface="+mn-ea"/>
              </a:rPr>
              <a:t>07:57</a:t>
            </a:r>
          </a:p>
          <a:p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Light" panose="02020603020101020101" charset="-127"/>
                <a:ea typeface="YoonGothic Light" panose="02020603020101020101" charset="-127"/>
                <a:cs typeface="YoonGothic Light" panose="02020603020101020101" charset="-127"/>
                <a:sym typeface="+mn-ea"/>
              </a:rPr>
              <a:t>인간은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Light" panose="02020603020101020101" charset="-127"/>
                <a:ea typeface="YoonGothic Light" panose="02020603020101020101" charset="-127"/>
                <a:cs typeface="YoonGothic Light" panose="02020603020101020101" charset="-127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rgbClr val="FFC71B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Medium" panose="02020603020101020101" charset="-127"/>
                <a:ea typeface="YoonGothic Medium" panose="02020603020101020101" charset="-127"/>
                <a:cs typeface="YoonGothic Medium" panose="02020603020101020101" charset="-127"/>
                <a:sym typeface="+mn-ea"/>
              </a:rPr>
              <a:t>악한</a:t>
            </a:r>
            <a:r>
              <a:rPr lang="en-US" altLang="ko-KR" b="1" dirty="0">
                <a:ln w="12700" cmpd="sng"/>
                <a:solidFill>
                  <a:srgbClr val="FFC71B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Medium" panose="02020603020101020101" charset="-127"/>
                <a:ea typeface="YoonGothic Medium" panose="02020603020101020101" charset="-127"/>
                <a:cs typeface="YoonGothic Medium" panose="02020603020101020101" charset="-127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rgbClr val="FFC71B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Medium" panose="02020603020101020101" charset="-127"/>
                <a:ea typeface="YoonGothic Medium" panose="02020603020101020101" charset="-127"/>
                <a:cs typeface="YoonGothic Medium" panose="02020603020101020101" charset="-127"/>
                <a:sym typeface="+mn-ea"/>
              </a:rPr>
              <a:t>영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Light" panose="02020603020101020101" charset="-127"/>
                <a:ea typeface="YoonGothic Light" panose="02020603020101020101" charset="-127"/>
                <a:cs typeface="YoonGothic Light" panose="02020603020101020101" charset="-127"/>
                <a:sym typeface="+mn-ea"/>
              </a:rPr>
              <a:t>의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Light" panose="02020603020101020101" charset="-127"/>
                <a:ea typeface="YoonGothic Light" panose="02020603020101020101" charset="-127"/>
                <a:cs typeface="YoonGothic Light" panose="02020603020101020101" charset="-127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Light" panose="02020603020101020101" charset="-127"/>
                <a:ea typeface="YoonGothic Light" panose="02020603020101020101" charset="-127"/>
                <a:cs typeface="YoonGothic Light" panose="02020603020101020101" charset="-127"/>
                <a:sym typeface="+mn-ea"/>
              </a:rPr>
              <a:t>인도를</a:t>
            </a:r>
            <a:r>
              <a:rPr lang="en-US" altLang="ko-KR" b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Light" panose="02020603020101020101" charset="-127"/>
                <a:ea typeface="YoonGothic Light" panose="02020603020101020101" charset="-127"/>
                <a:cs typeface="YoonGothic Light" panose="02020603020101020101" charset="-127"/>
                <a:sym typeface="+mn-ea"/>
              </a:rPr>
              <a:t> </a:t>
            </a:r>
            <a:r>
              <a:rPr lang="ko-KR" altLang="en-US" b="1" dirty="0">
                <a:ln w="12700" cmpd="sng"/>
                <a:solidFill>
                  <a:schemeClr val="bg2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YoonGothic Light" panose="02020603020101020101" charset="-127"/>
                <a:ea typeface="YoonGothic Light" panose="02020603020101020101" charset="-127"/>
                <a:cs typeface="YoonGothic Light" panose="02020603020101020101" charset="-127"/>
                <a:sym typeface="+mn-ea"/>
              </a:rPr>
              <a:t>받는다</a:t>
            </a:r>
            <a:endParaRPr lang="en-US" altLang="ko-KR" dirty="0"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/>
            <a:r>
              <a:rPr lang="en-US" dirty="0">
                <a:sym typeface="+mn-ea"/>
              </a:rPr>
              <a:t>08:49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/>
            <a:r>
              <a:rPr lang="en-US" dirty="0">
                <a:sym typeface="+mn-ea"/>
              </a:rPr>
              <a:t>09:54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13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41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7b0a2020202022776f7264617274223a20227b5c2269645c223a32353030323936382c5c227469645c223a31333439337d220a7d0a"/>
          <p:cNvSpPr txBox="1"/>
          <p:nvPr/>
        </p:nvSpPr>
        <p:spPr>
          <a:xfrm>
            <a:off x="1643380" y="5415280"/>
            <a:ext cx="8905875" cy="8299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  <a:scene3d>
              <a:camera prst="obliqueBottomLeft"/>
              <a:lightRig rig="flat" dir="t"/>
            </a:scene3d>
          </a:bodyPr>
          <a:lstStyle/>
          <a:p>
            <a:pPr algn="ctr"/>
            <a:r>
              <a:rPr lang="zh-CN" altLang="en-US" sz="3600" b="1" kern="500" spc="-100" dirty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uFillTx/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为了要带着信心 首先需要</a:t>
            </a:r>
            <a:r>
              <a:rPr lang="zh-CN" altLang="en-US" sz="4800" b="1" kern="500" spc="-100" dirty="0">
                <a:ln w="12700" cmpd="sng"/>
                <a:solidFill>
                  <a:srgbClr val="FFC000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uFillTx/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知识</a:t>
            </a:r>
            <a:endParaRPr lang="zh-CN" altLang="en-US" sz="3600" b="1" kern="500" spc="-100" dirty="0">
              <a:ln w="12700" cmpd="sng"/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29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uFillTx/>
              <a:latin typeface="10X10" panose="020D0604000000000000" charset="-127"/>
              <a:ea typeface="10X10" panose="020D0604000000000000" charset="-127"/>
              <a:cs typeface="10X10" panose="020D0604000000000000" charset="-127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57955" y="1516380"/>
            <a:ext cx="245745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晕厥的状态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三天来生病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被撇在一边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吃喝也没有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半死的状态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7845" y="4423410"/>
            <a:ext cx="4791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spc="-200" dirty="0">
                <a:solidFill>
                  <a:srgbClr val="FFC71B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FillTx/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大卫却找到了他</a:t>
            </a:r>
            <a:endParaRPr lang="zh-CN" altLang="en-US" sz="3200" b="1" dirty="0">
              <a:solidFill>
                <a:srgbClr val="FFC71B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FillTx/>
              <a:latin typeface="10X10" panose="020D0604000000000000" charset="-127"/>
              <a:ea typeface="10X10" panose="020D0604000000000000" charset="-127"/>
              <a:cs typeface="10X10" panose="020D0604000000000000" charset="-127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" b="10250"/>
          <a:stretch>
            <a:fillRect/>
          </a:stretch>
        </p:blipFill>
        <p:spPr>
          <a:xfrm>
            <a:off x="335948" y="1387278"/>
            <a:ext cx="3621974" cy="3036365"/>
          </a:xfrm>
          <a:prstGeom prst="rect">
            <a:avLst/>
          </a:prstGeom>
          <a:effectLst>
            <a:softEdge rad="355600"/>
          </a:effec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50624" y="1626235"/>
            <a:ext cx="4496744" cy="2191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25000"/>
              </a:lnSpc>
            </a:pPr>
            <a:r>
              <a:rPr lang="zh-CN" altLang="en-US" sz="3200" b="1" spc="-2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少年人得到了</a:t>
            </a:r>
            <a:r>
              <a:rPr lang="zh-CN" altLang="en-US" sz="4000" b="1" spc="-200" dirty="0"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生命</a:t>
            </a:r>
            <a:endParaRPr lang="en-US" altLang="zh-CN" sz="3200" b="1" spc="-2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  <a:p>
            <a:pPr lvl="1" algn="l" fontAlgn="auto">
              <a:lnSpc>
                <a:spcPct val="125000"/>
              </a:lnSpc>
            </a:pPr>
            <a:r>
              <a:rPr lang="zh-CN" altLang="en-US" sz="3200" b="1" spc="-2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进入了牢固的 </a:t>
            </a:r>
            <a:r>
              <a:rPr lang="zh-CN" altLang="en-US" sz="4000" b="1" spc="-200" dirty="0"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磐石般</a:t>
            </a:r>
            <a:endParaRPr lang="en-US" altLang="zh-CN" sz="3200" b="1" spc="-2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  <a:p>
            <a:pPr lvl="3">
              <a:lnSpc>
                <a:spcPct val="125000"/>
              </a:lnSpc>
            </a:pPr>
            <a:r>
              <a:rPr lang="zh-CN" altLang="en-US" sz="3200" b="1" spc="-2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安全的世界</a:t>
            </a:r>
            <a:endParaRPr lang="en-US" altLang="zh-CN" sz="3200" b="1" spc="-2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160" y="4038329"/>
            <a:ext cx="3118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扫罗的冠冕、镯子</a:t>
            </a:r>
            <a:endParaRPr lang="zh-CN" alt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9230" y="430305"/>
            <a:ext cx="3357821" cy="3700939"/>
          </a:xfrm>
          <a:prstGeom prst="rect">
            <a:avLst/>
          </a:prstGeom>
          <a:effectLst>
            <a:softEdge rad="254000"/>
          </a:effectLst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01933" y="3510293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spc="-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大卫应该开心</a:t>
            </a:r>
            <a:endParaRPr lang="en-US" altLang="ko-KR" sz="3600" b="1" spc="-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0" y="724310"/>
            <a:ext cx="4001246" cy="3000935"/>
          </a:xfrm>
          <a:prstGeom prst="rect">
            <a:avLst/>
          </a:prstGeom>
          <a:effectLst>
            <a:softEdge rad="381000"/>
          </a:effectLst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0570" y="1475105"/>
            <a:ext cx="7535545" cy="219117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53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神问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“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你真的有罪吗？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”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的时候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  <a:p>
            <a:pPr algn="l">
              <a:lnSpc>
                <a:spcPct val="130000"/>
              </a:lnSpc>
            </a:pPr>
            <a:r>
              <a:rPr lang="zh-CN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我们的嘴已经做了见证</a:t>
            </a:r>
            <a:endParaRPr lang="ko-KR" altLang="zh-CN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89380" y="5671185"/>
            <a:ext cx="9413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耶稣洗净了我们所有的罪，我们已经没有罪了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9518" y="3429000"/>
            <a:ext cx="5519460" cy="707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“今天你要同我在乐园里了”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53" y="376664"/>
            <a:ext cx="4410636" cy="3052483"/>
          </a:xfrm>
          <a:prstGeom prst="rect">
            <a:avLst/>
          </a:prstGeom>
          <a:effectLst>
            <a:softEdge rad="381000"/>
          </a:effectLst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35042" y="5045292"/>
            <a:ext cx="5121915" cy="1395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zh-CN" sz="3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强盗并没有祈求去乐园，</a:t>
            </a:r>
            <a:endParaRPr lang="en-US" altLang="zh-CN" sz="32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40000"/>
              </a:lnSpc>
            </a:pPr>
            <a:r>
              <a:rPr lang="zh-CN" altLang="zh-CN" sz="3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而是认识了耶稣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70177" y="2009999"/>
            <a:ext cx="4339650" cy="1414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125000"/>
              </a:lnSpc>
            </a:pPr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没有罪得赦免的原因</a:t>
            </a:r>
            <a:endParaRPr lang="zh-CN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  <a:p>
            <a:pPr algn="ctr" fontAlgn="auto">
              <a:lnSpc>
                <a:spcPct val="125000"/>
              </a:lnSpc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就是跟随自己的想法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87959" y="5575076"/>
            <a:ext cx="2747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400" b="1" spc="-300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想法是</a:t>
            </a:r>
            <a:r>
              <a:rPr lang="zh-CN" altLang="en-US" sz="66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 罪</a:t>
            </a:r>
            <a:endParaRPr lang="zh-CN" altLang="en-US" sz="4400" b="1" spc="-300" dirty="0">
              <a:solidFill>
                <a:srgbClr val="FFC7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7b0a2020202022776f7264617274223a20227b5c2269645c223a32353030323936382c5c227469645c223a31333439337d220a7d0a">
            <a:extLst>
              <a:ext uri="{FF2B5EF4-FFF2-40B4-BE49-F238E27FC236}">
                <a16:creationId xmlns:a16="http://schemas.microsoft.com/office/drawing/2014/main" id="{3BFDEF29-55AD-4401-8D1D-E5A58410D7AC}"/>
              </a:ext>
            </a:extLst>
          </p:cNvPr>
          <p:cNvSpPr txBox="1"/>
          <p:nvPr/>
        </p:nvSpPr>
        <p:spPr>
          <a:xfrm>
            <a:off x="169083" y="5181884"/>
            <a:ext cx="11605895" cy="9879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  <a:scene3d>
              <a:camera prst="obliqueBottomLeft"/>
              <a:lightRig rig="fla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ln w="12700" cmpd="sng"/>
                <a:solidFill>
                  <a:srgbClr val="FFC71B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听</a:t>
            </a:r>
            <a:r>
              <a:rPr lang="ko-KR" altLang="en-US" sz="4400" b="1" dirty="0">
                <a:ln w="12700" cmpd="sng"/>
                <a:solidFill>
                  <a:schemeClr val="bg1"/>
                </a:solidFill>
                <a:effectLst/>
                <a:latin typeface="10X10 Bold" panose="020D0604000000000000" pitchFamily="34" charset="-127"/>
                <a:ea typeface="10X10 Bold" panose="020D0604000000000000" pitchFamily="34" charset="-127"/>
                <a:cs typeface="YoonGothic Medium" panose="02020603020101020101" charset="-127"/>
                <a:sym typeface="+mn-ea"/>
              </a:rPr>
              <a:t>➱ </a:t>
            </a:r>
            <a:r>
              <a:rPr lang="zh-CN" altLang="en-US" sz="4400" b="1" dirty="0">
                <a:ln w="12700" cmpd="sng"/>
                <a:solidFill>
                  <a:srgbClr val="FFC71B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知道 </a:t>
            </a:r>
            <a:r>
              <a:rPr lang="ko-KR" altLang="en-US" sz="4400" b="1" dirty="0">
                <a:ln w="12700" cmpd="sng"/>
                <a:solidFill>
                  <a:schemeClr val="bg1"/>
                </a:solidFill>
                <a:effectLst/>
                <a:latin typeface="10X10 Bold" panose="020D0604000000000000" pitchFamily="34" charset="-127"/>
                <a:ea typeface="10X10 Bold" panose="020D0604000000000000" pitchFamily="34" charset="-127"/>
                <a:cs typeface="YoonGothic Medium" panose="02020603020101020101" charset="-127"/>
                <a:sym typeface="+mn-ea"/>
              </a:rPr>
              <a:t>➱</a:t>
            </a:r>
            <a:r>
              <a:rPr lang="en-US" altLang="zh-CN" sz="4400" b="1" dirty="0">
                <a:ln w="12700" cmpd="sng"/>
                <a:solidFill>
                  <a:srgbClr val="FFC71B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 </a:t>
            </a:r>
            <a:r>
              <a:rPr lang="zh-CN" altLang="en-US" sz="4400" b="1" dirty="0">
                <a:ln w="12700" cmpd="sng"/>
                <a:solidFill>
                  <a:srgbClr val="FFC71B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信心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9117E97-3BB3-41D2-8543-A5C02A271E58}"/>
              </a:ext>
            </a:extLst>
          </p:cNvPr>
          <p:cNvSpPr txBox="1"/>
          <p:nvPr/>
        </p:nvSpPr>
        <p:spPr>
          <a:xfrm>
            <a:off x="2736541" y="4640347"/>
            <a:ext cx="30487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ln w="12700" cmpd="sng"/>
                <a:solidFill>
                  <a:srgbClr val="FFC71B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信心</a:t>
            </a:r>
            <a:r>
              <a:rPr lang="zh-CN" altLang="en-US" sz="3200" b="1" dirty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29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的形成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219" y="1783791"/>
            <a:ext cx="3627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A</a:t>
            </a:r>
            <a:r>
              <a:rPr lang="en-US" altLang="zh-CN" sz="2400" b="1" spc="-200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  </a:t>
            </a:r>
            <a:r>
              <a:rPr lang="zh-CN" altLang="en-US" sz="2400" b="1" spc="-200" dirty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埃及少年</a:t>
            </a:r>
            <a:endParaRPr lang="en-US" altLang="zh-CN" sz="2400" b="1" spc="-200" dirty="0">
              <a:solidFill>
                <a:srgbClr val="FFC7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  <a:p>
            <a:pPr algn="ctr"/>
            <a:r>
              <a:rPr lang="zh-CN" altLang="en-US" sz="24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一无是处的位置</a:t>
            </a:r>
            <a:endParaRPr lang="en-US" altLang="zh-CN" sz="2400" b="1" dirty="0">
              <a:solidFill>
                <a:srgbClr val="FFC7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zh-CN" sz="24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</a:t>
            </a:r>
            <a:r>
              <a:rPr lang="zh-CN" altLang="en-US" sz="24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却过上属于大卫的生活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0868" y="1794439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B </a:t>
            </a:r>
            <a:r>
              <a:rPr lang="zh-CN" altLang="en-US" sz="2400" b="1" spc="-200" dirty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charset="-127"/>
                <a:ea typeface="10X10" panose="020D0604000000000000" charset="-127"/>
                <a:sym typeface="+mn-ea"/>
              </a:rPr>
              <a:t>亚马力少年</a:t>
            </a:r>
            <a:endParaRPr lang="en-US" altLang="zh-CN" sz="2400" b="1" spc="-200" dirty="0">
              <a:ln w="12700" cmpd="sng"/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10X10" panose="020D0604000000000000" charset="-127"/>
              <a:ea typeface="10X10" panose="020D0604000000000000" charset="-127"/>
              <a:sym typeface="+mn-ea"/>
            </a:endParaRPr>
          </a:p>
          <a:p>
            <a:pPr algn="ctr"/>
            <a:r>
              <a:rPr lang="zh-CN" altLang="en-US" sz="24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最终被杀了</a:t>
            </a:r>
            <a:r>
              <a:rPr lang="en-US" altLang="zh-CN" sz="24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</a:t>
            </a:r>
          </a:p>
          <a:p>
            <a:pPr algn="ctr"/>
            <a:r>
              <a:rPr lang="en-US" altLang="zh-CN" sz="24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</a:t>
            </a:r>
            <a:r>
              <a:rPr lang="en-US" altLang="zh-CN" sz="2400" b="1" dirty="0" err="1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死因</a:t>
            </a:r>
            <a:r>
              <a:rPr lang="en-US" altLang="zh-CN" sz="24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--- </a:t>
            </a:r>
            <a:r>
              <a:rPr lang="en-US" altLang="zh-CN" sz="2400" b="1" dirty="0" err="1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因为无知</a:t>
            </a:r>
            <a:endParaRPr lang="en-US" altLang="zh-CN" sz="2400" b="1" dirty="0">
              <a:solidFill>
                <a:srgbClr val="FFC7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" b="10250"/>
          <a:stretch>
            <a:fillRect/>
          </a:stretch>
        </p:blipFill>
        <p:spPr>
          <a:xfrm>
            <a:off x="569694" y="2974782"/>
            <a:ext cx="2636969" cy="2210618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8331" y="2991786"/>
            <a:ext cx="2405843" cy="2193615"/>
          </a:xfrm>
          <a:prstGeom prst="rect">
            <a:avLst/>
          </a:prstGeom>
          <a:effectLst>
            <a:softEdge rad="228600"/>
          </a:effectLst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8114" y="2077123"/>
            <a:ext cx="4031873" cy="1337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125000"/>
              </a:lnSpc>
            </a:pPr>
            <a:r>
              <a:rPr lang="zh-CN" altLang="en-US" sz="3200" b="1" spc="-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无知的人走到神面前时</a:t>
            </a:r>
            <a:endParaRPr lang="en-US" altLang="zh-CN" sz="3200" b="1" spc="-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  <a:p>
            <a:pPr algn="ctr" fontAlgn="auto">
              <a:lnSpc>
                <a:spcPct val="125000"/>
              </a:lnSpc>
            </a:pPr>
            <a:r>
              <a:rPr lang="zh-CN" altLang="en-US" sz="36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  --</a:t>
            </a:r>
            <a:r>
              <a:rPr lang="en-US" altLang="zh-CN" sz="36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 </a:t>
            </a:r>
            <a:r>
              <a:rPr lang="zh-CN" altLang="en-US" sz="36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总想做些什么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5901" y="5654087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神绝对不能接受从我们里面出来的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45878" y="992249"/>
            <a:ext cx="15472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400" b="1" dirty="0">
                <a:solidFill>
                  <a:srgbClr val="FFC71B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真理</a:t>
            </a:r>
            <a:r>
              <a:rPr lang="en-US" altLang="zh-CN" sz="4400" b="1" dirty="0">
                <a:solidFill>
                  <a:srgbClr val="FFC71B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?</a:t>
            </a:r>
          </a:p>
          <a:p>
            <a:pPr algn="r"/>
            <a:endParaRPr lang="en-US" altLang="zh-CN" sz="4400" b="1" dirty="0">
              <a:solidFill>
                <a:srgbClr val="FFC71B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37380" y="1771010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神的儿子耶稣基督</a:t>
            </a:r>
            <a:endParaRPr lang="en-US" altLang="zh-CN" sz="3200" b="1" dirty="0">
              <a:solidFill>
                <a:srgbClr val="FFC7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32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为我们所行的一切事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8" y="2624737"/>
            <a:ext cx="3482168" cy="3705027"/>
          </a:xfrm>
          <a:prstGeom prst="rect">
            <a:avLst/>
          </a:prstGeom>
          <a:effectLst>
            <a:softEdge rad="254000"/>
          </a:effectLst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06041" y="1894900"/>
            <a:ext cx="4288353" cy="2220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除了神赐给我们以外，</a:t>
            </a: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拿着我们的东西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是绝对走不到神面前的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81023" y="2172372"/>
            <a:ext cx="5109091" cy="1309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大卫没有用自己的心去生活</a:t>
            </a: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而是使用神的心生活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9767" y="3583334"/>
            <a:ext cx="490800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乌撒扶约柜被击杀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7" y="890286"/>
            <a:ext cx="4731784" cy="2854844"/>
          </a:xfrm>
          <a:prstGeom prst="rect">
            <a:avLst/>
          </a:prstGeom>
          <a:effectLst>
            <a:softEdge rad="381000"/>
          </a:effectLst>
        </p:spPr>
      </p:pic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5436" y="3822369"/>
            <a:ext cx="4339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应许的柜</a:t>
            </a:r>
          </a:p>
          <a:p>
            <a:pPr algn="ctr"/>
            <a:r>
              <a:rPr lang="zh-CN" altLang="en-US" sz="36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我们与神相遇的位置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030" y="388955"/>
            <a:ext cx="6539045" cy="39452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4019" y="2953641"/>
            <a:ext cx="6144711" cy="39043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4019" y="2953641"/>
            <a:ext cx="6144711" cy="390435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t="41475" r="45185" b="18091"/>
          <a:stretch>
            <a:fillRect/>
          </a:stretch>
        </p:blipFill>
        <p:spPr>
          <a:xfrm>
            <a:off x="1423818" y="4483797"/>
            <a:ext cx="3791160" cy="2336103"/>
          </a:xfrm>
          <a:prstGeom prst="rect">
            <a:avLst/>
          </a:prstGeom>
          <a:effectLst>
            <a:glow rad="241300">
              <a:schemeClr val="bg1">
                <a:alpha val="90000"/>
              </a:schemeClr>
            </a:glow>
          </a:effec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8781AF9-4E4E-401E-8821-353E1805AC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71" y="229434"/>
            <a:ext cx="5075685" cy="3075210"/>
          </a:xfrm>
          <a:prstGeom prst="rect">
            <a:avLst/>
          </a:prstGeom>
          <a:effectLst>
            <a:softEdge rad="508000"/>
          </a:effectLst>
        </p:spPr>
      </p:pic>
      <p:sp>
        <p:nvSpPr>
          <p:cNvPr id="5" name="文本框 4" descr="7b0a2020202022776f7264617274223a20227b5c2269645c223a32353030323936382c5c227469645c223a31333439337d220a7d0a">
            <a:extLst>
              <a:ext uri="{FF2B5EF4-FFF2-40B4-BE49-F238E27FC236}">
                <a16:creationId xmlns:a16="http://schemas.microsoft.com/office/drawing/2014/main" id="{1ED177DF-1882-4487-8AB9-EA871748EDD9}"/>
              </a:ext>
            </a:extLst>
          </p:cNvPr>
          <p:cNvSpPr txBox="1"/>
          <p:nvPr/>
        </p:nvSpPr>
        <p:spPr>
          <a:xfrm>
            <a:off x="188073" y="2950884"/>
            <a:ext cx="7218680" cy="12049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  <a:scene3d>
              <a:camera prst="obliqueBottomLeft"/>
              <a:lightRig rig="flat" dir="t"/>
            </a:scene3d>
          </a:bodyPr>
          <a:lstStyle/>
          <a:p>
            <a:pPr algn="ctr" fontAlgn="auto">
              <a:lnSpc>
                <a:spcPct val="125000"/>
              </a:lnSpc>
            </a:pPr>
            <a:r>
              <a:rPr lang="zh-CN" altLang="en-US" sz="3600" b="1" spc="300" dirty="0">
                <a:ln w="12700" cmpd="sng"/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神如晨光一样</a:t>
            </a:r>
            <a:endParaRPr lang="en-US" altLang="zh-CN" sz="3600" b="1" spc="300" dirty="0">
              <a:ln w="12700" cmpd="sng"/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  <a:sym typeface="+mn-ea"/>
            </a:endParaRPr>
          </a:p>
          <a:p>
            <a:pPr algn="ctr" fontAlgn="auto">
              <a:lnSpc>
                <a:spcPct val="125000"/>
              </a:lnSpc>
            </a:pPr>
            <a:r>
              <a:rPr lang="zh-CN" altLang="en-US" sz="24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是不变的、永恒的、可信的</a:t>
            </a:r>
            <a:endParaRPr lang="ko-KR" altLang="en-US" sz="2400" b="1" dirty="0">
              <a:solidFill>
                <a:srgbClr val="FFC7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3935" y="1504344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赎罪所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（施恩座）</a:t>
            </a:r>
          </a:p>
          <a:p>
            <a:pPr algn="ctr"/>
            <a:r>
              <a:rPr lang="zh-CN" altLang="en-US" sz="4400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包含所有神的心意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4019" y="2953641"/>
            <a:ext cx="6144711" cy="39043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5630" y="1571471"/>
            <a:ext cx="4368504" cy="1234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死亡的法</a:t>
            </a:r>
            <a:r>
              <a:rPr lang="en-US" altLang="ko-KR" sz="28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(</a:t>
            </a:r>
            <a:r>
              <a:rPr lang="zh-CN" altLang="en-US" sz="28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石板</a:t>
            </a:r>
            <a:r>
              <a:rPr lang="en-US" altLang="ko-KR" sz="28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)</a:t>
            </a:r>
            <a:r>
              <a:rPr lang="zh-CN" altLang="en-US" sz="28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关在约柜里</a:t>
            </a:r>
            <a:endParaRPr lang="en-US" altLang="zh-CN" sz="2800" b="1" dirty="0">
              <a:solidFill>
                <a:srgbClr val="FFC7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盖上了盖子，上面洒了血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2160" y="895985"/>
            <a:ext cx="36429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3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施恩典给我们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4019" y="2953641"/>
            <a:ext cx="6144711" cy="39043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t="41475" r="45185" b="18091"/>
          <a:stretch>
            <a:fillRect/>
          </a:stretch>
        </p:blipFill>
        <p:spPr>
          <a:xfrm>
            <a:off x="1423818" y="4483797"/>
            <a:ext cx="3791160" cy="2336103"/>
          </a:xfrm>
          <a:prstGeom prst="rect">
            <a:avLst/>
          </a:prstGeom>
          <a:effectLst>
            <a:glow rad="241300">
              <a:schemeClr val="bg1">
                <a:alpha val="90000"/>
              </a:schemeClr>
            </a:glow>
          </a:effectLst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93080" y="3315040"/>
            <a:ext cx="4104700" cy="195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乌撒和亚比拿达家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没有对神的</a:t>
            </a:r>
            <a:r>
              <a:rPr lang="zh-CN" altLang="en-US" sz="36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知识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，</a:t>
            </a:r>
          </a:p>
          <a:p>
            <a:pPr>
              <a:lnSpc>
                <a:spcPct val="130000"/>
              </a:lnSpc>
            </a:pP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           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结果是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 </a:t>
            </a:r>
            <a:r>
              <a:rPr lang="zh-CN" altLang="en-US" sz="32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咒诅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36" y="727449"/>
            <a:ext cx="4731784" cy="2854844"/>
          </a:xfrm>
          <a:prstGeom prst="rect">
            <a:avLst/>
          </a:prstGeom>
          <a:effectLst>
            <a:softEdge rad="381000"/>
          </a:effectLst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6734" y="5510710"/>
            <a:ext cx="5878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spc="-300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知道神的心和知识是重要的</a:t>
            </a:r>
            <a:endParaRPr lang="zh-CN" sz="4000" b="1" spc="-300" dirty="0">
              <a:solidFill>
                <a:srgbClr val="FFC7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4"/>
          <a:srcRect b="20362"/>
          <a:stretch>
            <a:fillRect/>
          </a:stretch>
        </p:blipFill>
        <p:spPr>
          <a:xfrm>
            <a:off x="605790" y="901065"/>
            <a:ext cx="4175760" cy="31864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65051" y="4087495"/>
            <a:ext cx="30572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</a:rPr>
              <a:t>杀死伊施波设的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</a:endParaRPr>
          </a:p>
          <a:p>
            <a:pPr algn="ctr"/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</a:rPr>
              <a:t>利甲和巴拿</a:t>
            </a:r>
            <a:endParaRPr lang="ko-KR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2. 자유로움을 추구하라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r="10517"/>
          <a:stretch>
            <a:fillRect/>
          </a:stretch>
        </p:blipFill>
        <p:spPr bwMode="auto">
          <a:xfrm>
            <a:off x="542926" y="715309"/>
            <a:ext cx="3810000" cy="2581275"/>
          </a:xfrm>
          <a:prstGeom prst="rect">
            <a:avLst/>
          </a:prstGeom>
          <a:noFill/>
          <a:effectLst>
            <a:softEdge rad="495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040390" y="2728629"/>
            <a:ext cx="4275529" cy="744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撒母耳记下是大卫的世界</a:t>
            </a:r>
          </a:p>
        </p:txBody>
      </p:sp>
      <p:pic>
        <p:nvPicPr>
          <p:cNvPr id="11" name="图片 10" descr="图片包含 游戏机, 电脑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71" y="3656849"/>
            <a:ext cx="3306109" cy="3306109"/>
          </a:xfrm>
          <a:prstGeom prst="rect">
            <a:avLst/>
          </a:prstGeom>
          <a:effectLst>
            <a:softEdge rad="1104900"/>
          </a:effectLst>
        </p:spPr>
      </p:pic>
      <p:sp>
        <p:nvSpPr>
          <p:cNvPr id="9" name="文本框 8"/>
          <p:cNvSpPr txBox="1"/>
          <p:nvPr/>
        </p:nvSpPr>
        <p:spPr>
          <a:xfrm>
            <a:off x="1764030" y="3758565"/>
            <a:ext cx="4591050" cy="744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spc="-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撒母耳记上是扫罗的世界</a:t>
            </a:r>
            <a:endParaRPr lang="ko-KR" altLang="en-US" sz="3200" b="1" spc="-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14501" y="1951382"/>
            <a:ext cx="2492990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6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大卫的时代</a:t>
            </a:r>
            <a:endParaRPr lang="ko-KR" altLang="zh-CN" sz="3600" b="1" dirty="0">
              <a:solidFill>
                <a:srgbClr val="FFC7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14501" y="2762912"/>
            <a:ext cx="2108269" cy="1483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spc="-200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恩典的世界</a:t>
            </a:r>
            <a:endParaRPr lang="en-US" altLang="zh-CN" sz="3200" b="1" spc="-200" dirty="0">
              <a:solidFill>
                <a:srgbClr val="FFC7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spc="-200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耶稣的世界</a:t>
            </a:r>
            <a:endParaRPr lang="ko-KR" altLang="en-US" sz="3200" b="1" spc="-200" dirty="0">
              <a:solidFill>
                <a:srgbClr val="FFC7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</p:txBody>
      </p:sp>
      <p:pic>
        <p:nvPicPr>
          <p:cNvPr id="5" name="Picture 2" descr="그림자, 실루엣, 예수, 복음주의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3" b="100000" l="0" r="899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1" r="29573"/>
          <a:stretch>
            <a:fillRect/>
          </a:stretch>
        </p:blipFill>
        <p:spPr bwMode="auto">
          <a:xfrm flipH="1">
            <a:off x="837189" y="966696"/>
            <a:ext cx="1748537" cy="29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78630" y="4544695"/>
            <a:ext cx="3634740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大卫的心</a:t>
            </a:r>
            <a:endParaRPr lang="en-US" altLang="zh-CN" sz="36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  <a:p>
            <a:pPr algn="l">
              <a:lnSpc>
                <a:spcPct val="130000"/>
              </a:lnSpc>
            </a:pPr>
            <a:r>
              <a:rPr lang="en-US" altLang="zh-CN" sz="4400" b="1" spc="-150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     </a:t>
            </a:r>
            <a:r>
              <a:rPr lang="zh-CN" altLang="en-US" sz="4400" b="1" spc="-150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怜悯与慈爱</a:t>
            </a:r>
            <a:endParaRPr lang="en-US" altLang="ko-KR" sz="3600" b="1" spc="-150" dirty="0">
              <a:solidFill>
                <a:srgbClr val="FFC7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88310" y="5210983"/>
            <a:ext cx="5415379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大卫的心是赐予</a:t>
            </a:r>
            <a:r>
              <a:rPr lang="zh-CN" altLang="en-US" sz="4400" b="1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生命</a:t>
            </a:r>
            <a:endParaRPr lang="en-US" altLang="ko-KR" sz="3600" b="1" dirty="0">
              <a:solidFill>
                <a:srgbClr val="FFC7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18717" y="4953635"/>
            <a:ext cx="79545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我们的生活要  </a:t>
            </a:r>
            <a:endParaRPr lang="en-US" altLang="zh-CN" sz="32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  <a:p>
            <a:pPr algn="ctr"/>
            <a:r>
              <a:rPr lang="zh-CN" altLang="en-US" sz="3600" b="1" spc="-150" dirty="0">
                <a:solidFill>
                  <a:srgbClr val="FFC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凭从神那里得到的恩典</a:t>
            </a:r>
            <a:r>
              <a:rPr lang="ko-KR" altLang="en-US" sz="32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 </a:t>
            </a:r>
            <a:endParaRPr lang="en-US" altLang="ko-KR" sz="32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  <a:p>
            <a:pPr algn="r"/>
            <a:r>
              <a:rPr lang="zh-CN" altLang="en-US" sz="32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走到神面前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0340" y="1579245"/>
            <a:ext cx="8249285" cy="2401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25000"/>
              </a:lnSpc>
            </a:pPr>
            <a:r>
              <a:rPr lang="zh-CN" altLang="en-US" sz="36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虽然说信耶稣</a:t>
            </a:r>
            <a:endParaRPr lang="en-US" altLang="zh-CN" sz="36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  <a:p>
            <a:pPr algn="l" fontAlgn="auto">
              <a:lnSpc>
                <a:spcPct val="125000"/>
              </a:lnSpc>
            </a:pPr>
            <a:r>
              <a:rPr lang="zh-CN" altLang="en-US" sz="36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但不是以</a:t>
            </a:r>
            <a:r>
              <a:rPr lang="zh-CN" altLang="en-US" sz="4400" b="1" spc="-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</a:rPr>
              <a:t>话语</a:t>
            </a:r>
            <a:r>
              <a:rPr lang="zh-CN" altLang="en-US" sz="36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为根据</a:t>
            </a:r>
            <a:endParaRPr lang="en-US" altLang="zh-CN" sz="36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  <a:p>
            <a:pPr algn="l" fontAlgn="auto">
              <a:lnSpc>
                <a:spcPct val="125000"/>
              </a:lnSpc>
            </a:pPr>
            <a:r>
              <a:rPr lang="zh-CN" altLang="en-US" sz="4400" b="1" spc="-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知识</a:t>
            </a:r>
            <a:r>
              <a:rPr lang="zh-CN" altLang="en-US" sz="36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有长进地认识这位神</a:t>
            </a:r>
            <a:endParaRPr lang="ko-KR" altLang="zh-CN" sz="36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17" y="1716066"/>
            <a:ext cx="5490576" cy="3253358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8" name="文本框 7"/>
          <p:cNvSpPr txBox="1"/>
          <p:nvPr/>
        </p:nvSpPr>
        <p:spPr>
          <a:xfrm>
            <a:off x="774534" y="4646844"/>
            <a:ext cx="4142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被焚烧的洗革拉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14184" y="3729563"/>
            <a:ext cx="6942455" cy="1472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-200" dirty="0">
                <a:solidFill>
                  <a:schemeClr val="bg1"/>
                </a:solidFill>
                <a:effectLst>
                  <a:glow rad="139700">
                    <a:schemeClr val="bg1">
                      <a:lumMod val="6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向着神有知识的大卫</a:t>
            </a:r>
            <a:endParaRPr lang="en-US" altLang="zh-CN" sz="2800" b="1" spc="-200" dirty="0">
              <a:solidFill>
                <a:schemeClr val="bg1"/>
              </a:solidFill>
              <a:effectLst>
                <a:glow rad="139700">
                  <a:schemeClr val="bg1">
                    <a:lumMod val="6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spc="-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走到神面前，神会引导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4" y="619703"/>
            <a:ext cx="4311569" cy="3233677"/>
          </a:xfrm>
          <a:prstGeom prst="rect">
            <a:avLst/>
          </a:prstGeom>
          <a:effectLst>
            <a:softEdge rad="381000"/>
          </a:effec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-395617" y="4363839"/>
            <a:ext cx="659756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被抛弃的</a:t>
            </a:r>
            <a:r>
              <a:rPr lang="zh-CN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亚马力人的奴仆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34723" y="3902250"/>
            <a:ext cx="21861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spc="-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埃及少年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" b="10250"/>
          <a:stretch>
            <a:fillRect/>
          </a:stretch>
        </p:blipFill>
        <p:spPr>
          <a:xfrm>
            <a:off x="863149" y="296763"/>
            <a:ext cx="4276616" cy="3585163"/>
          </a:xfrm>
          <a:prstGeom prst="rect">
            <a:avLst/>
          </a:prstGeom>
          <a:effectLst>
            <a:softEdge rad="444500"/>
          </a:effectLst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25620" y="5600725"/>
            <a:ext cx="3972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亚玛力</a:t>
            </a:r>
            <a:r>
              <a:rPr lang="zh-CN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  </a:t>
            </a:r>
            <a:r>
              <a:rPr lang="ko-KR" altLang="en-US" sz="4000" b="1" dirty="0">
                <a:ln w="12700" cmpd="sng"/>
                <a:solidFill>
                  <a:schemeClr val="bg1"/>
                </a:solidFill>
                <a:effectLst/>
                <a:latin typeface="10X10 Bold" panose="020D0604000000000000" pitchFamily="34" charset="-127"/>
                <a:ea typeface="10X10 Bold" panose="020D0604000000000000" pitchFamily="34" charset="-127"/>
                <a:cs typeface="YoonGothic Medium" panose="02020603020101020101" charset="-127"/>
                <a:sym typeface="+mn-ea"/>
              </a:rPr>
              <a:t>➱</a:t>
            </a:r>
            <a:r>
              <a:rPr lang="zh-CN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</a:rPr>
              <a:t> 肉体</a:t>
            </a:r>
            <a:endParaRPr lang="ko-KR" altLang="zh-CN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7b0a2020202022776f7264617274223a20227b5c2269645c223a32353030323936382c5c227469645c223a31333439337d220a7d0a"/>
          <p:cNvSpPr txBox="1"/>
          <p:nvPr/>
        </p:nvSpPr>
        <p:spPr>
          <a:xfrm>
            <a:off x="488950" y="1330792"/>
            <a:ext cx="5790721" cy="134806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  <a:scene3d>
              <a:camera prst="obliqueBottomLeft"/>
              <a:lightRig rig="flat" dir="t"/>
            </a:scene3d>
          </a:bodyPr>
          <a:lstStyle/>
          <a:p>
            <a:pPr algn="l" fontAlgn="auto">
              <a:lnSpc>
                <a:spcPct val="80000"/>
              </a:lnSpc>
            </a:pPr>
            <a:r>
              <a:rPr lang="en-US" altLang="ko-KR" sz="5400" b="1" i="1" dirty="0">
                <a:ln w="12700" cmpd="sng">
                  <a:solidFill>
                    <a:schemeClr val="tx1">
                      <a:lumMod val="85000"/>
                      <a:lumOff val="15000"/>
                      <a:alpha val="41000"/>
                    </a:schemeClr>
                  </a:solidFill>
                </a:ln>
                <a:solidFill>
                  <a:srgbClr val="FFC000"/>
                </a:solidFill>
                <a:effectLst>
                  <a:glow rad="850900">
                    <a:schemeClr val="bg1">
                      <a:alpha val="40000"/>
                    </a:schemeClr>
                  </a:glow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 </a:t>
            </a:r>
            <a:r>
              <a:rPr lang="zh-CN" altLang="en-US" sz="3600" b="1" dirty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埃及少年</a:t>
            </a:r>
            <a:endParaRPr lang="zh-CN" sz="3600" b="1" dirty="0">
              <a:ln w="12700" cmpd="sng"/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  <a:sym typeface="+mn-ea"/>
            </a:endParaRPr>
          </a:p>
          <a:p>
            <a:pPr lvl="1" algn="l" fontAlgn="auto">
              <a:lnSpc>
                <a:spcPct val="80000"/>
              </a:lnSpc>
            </a:pPr>
            <a:r>
              <a:rPr lang="zh-CN" altLang="en-US" sz="3600" b="1" dirty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做了什么呢</a:t>
            </a:r>
            <a:r>
              <a:rPr lang="zh-CN" sz="4800" b="1" dirty="0">
                <a:ln w="12700" cmpd="sng"/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  <a:alpha val="30000"/>
                    </a:schemeClr>
                  </a:glow>
                  <a:outerShdw blurRad="38100" dist="38100" algn="tl">
                    <a:srgbClr val="000000">
                      <a:alpha val="43137"/>
                    </a:srgbClr>
                  </a:outerShdw>
                  <a:reflection blurRad="254000" stA="18000" endA="50" endPos="400" dist="101600" dir="5400000" sy="-100000" algn="bl" rotWithShape="0"/>
                </a:effectLst>
                <a:latin typeface="10X10" panose="020D0604000000000000" charset="-127"/>
                <a:ea typeface="10X10" panose="020D0604000000000000" charset="-127"/>
                <a:cs typeface="10X10" panose="020D0604000000000000" charset="-127"/>
                <a:sym typeface="+mn-ea"/>
              </a:rPr>
              <a:t>?</a:t>
            </a:r>
            <a:endParaRPr lang="zh-CN" sz="3600" b="1" dirty="0">
              <a:ln w="12700" cmpd="sng"/>
              <a:solidFill>
                <a:schemeClr val="bg1"/>
              </a:solidFill>
              <a:effectLst>
                <a:glow rad="127000">
                  <a:schemeClr val="tx1">
                    <a:lumMod val="75000"/>
                    <a:lumOff val="25000"/>
                    <a:alpha val="30000"/>
                  </a:schemeClr>
                </a:glow>
                <a:outerShdw blurRad="38100" dist="38100" algn="tl">
                  <a:srgbClr val="000000">
                    <a:alpha val="43137"/>
                  </a:srgbClr>
                </a:outerShdw>
                <a:reflection blurRad="254000" stA="18000" endA="50" endPos="400" dist="101600" dir="5400000" sy="-100000" algn="bl" rotWithShape="0"/>
              </a:effectLst>
              <a:latin typeface="10X10" panose="020D0604000000000000" charset="-127"/>
              <a:ea typeface="10X10" panose="020D0604000000000000" charset="-127"/>
              <a:cs typeface="10X10" panose="020D0604000000000000" charset="-127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552</Words>
  <Application>Microsoft Office PowerPoint</Application>
  <PresentationFormat>宽屏</PresentationFormat>
  <Paragraphs>126</Paragraphs>
  <Slides>39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8" baseType="lpstr">
      <vt:lpstr>10X10</vt:lpstr>
      <vt:lpstr>10X10 Bold</vt:lpstr>
      <vt:lpstr>YoonGothic Light</vt:lpstr>
      <vt:lpstr>YoonGothic Medium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YanYuJia</dc:creator>
  <cp:lastModifiedBy>A8150</cp:lastModifiedBy>
  <cp:revision>329</cp:revision>
  <dcterms:created xsi:type="dcterms:W3CDTF">2019-06-19T02:08:00Z</dcterms:created>
  <dcterms:modified xsi:type="dcterms:W3CDTF">2022-01-11T13:07:26Z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2040BFDD02F64B4D9B14DC4F569FB226</vt:lpwstr>
  </property>
</Properties>
</file>