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65" r:id="rId4"/>
    <p:sldId id="266" r:id="rId5"/>
    <p:sldId id="270" r:id="rId6"/>
    <p:sldId id="267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바탕화면 눈산,등대,물방울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b="6469"/>
          <a:stretch>
            <a:fillRect/>
          </a:stretch>
        </p:blipFill>
        <p:spPr bwMode="auto">
          <a:xfrm>
            <a:off x="-5969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55640" y="3645024"/>
            <a:ext cx="38389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6600" b="1" dirty="0">
              <a:solidFill>
                <a:schemeClr val="bg1"/>
              </a:solidFill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99695" y="362061"/>
            <a:ext cx="4104640" cy="2861310"/>
            <a:chOff x="1368278" y="2322746"/>
            <a:chExt cx="4104640" cy="3764663"/>
          </a:xfrm>
        </p:grpSpPr>
        <p:sp>
          <p:nvSpPr>
            <p:cNvPr id="4" name="TextBox 3"/>
            <p:cNvSpPr txBox="1"/>
            <p:nvPr/>
          </p:nvSpPr>
          <p:spPr>
            <a:xfrm>
              <a:off x="1368278" y="2322746"/>
              <a:ext cx="4104640" cy="376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60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r>
                <a:rPr lang="zh-CN" altLang="ko-KR" sz="6000" dirty="0">
                  <a:latin typeface="10X10" panose="020D0604000000000000" pitchFamily="50" charset="-127"/>
                  <a:ea typeface="宋体" panose="02010600030101010101" pitchFamily="2" charset="-122"/>
                </a:rPr>
                <a:t>福 音 讲 解</a:t>
              </a:r>
              <a:endParaRPr lang="zh-CN" altLang="ko-KR" sz="6000" dirty="0">
                <a:latin typeface="10X10" panose="020D0604000000000000" pitchFamily="50" charset="-127"/>
                <a:ea typeface="宋体" panose="02010600030101010101" pitchFamily="2" charset="-122"/>
              </a:endParaRPr>
            </a:p>
            <a:p>
              <a:endParaRPr lang="zh-CN" altLang="ko-KR" sz="6000" dirty="0">
                <a:latin typeface="10X10" panose="020D0604000000000000" pitchFamily="50" charset="-127"/>
                <a:ea typeface="宋体" panose="02010600030101010101" pitchFamily="2" charset="-122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1418294" y="5359973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H="1">
              <a:off x="1418443" y="2896719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32352" y="347912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/>
              <a:t>罪的起源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7576820" y="189230"/>
            <a:ext cx="4279900" cy="107251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ko-KR" sz="3200" dirty="0">
                <a:latin typeface="10X10" panose="020D0604000000000000" pitchFamily="50" charset="-127"/>
                <a:ea typeface="宋体" panose="02010600030101010101" pitchFamily="2" charset="-122"/>
              </a:rPr>
              <a:t>完全的被造物路西法</a:t>
            </a:r>
            <a:endParaRPr lang="zh-CN" altLang="ko-KR" sz="3200" dirty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ë£¨ìí¼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40" y="170915"/>
            <a:ext cx="4955838" cy="658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715" y="1013460"/>
            <a:ext cx="673290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800" b="1" dirty="0" smtClean="0"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我要与至高者同等，</a:t>
            </a:r>
            <a:endParaRPr lang="zh-CN" altLang="ko-KR" sz="2800" b="1" dirty="0" smtClean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endParaRPr lang="ko-KR" altLang="en-US" sz="2800" b="1" dirty="0" smtClean="0">
              <a:solidFill>
                <a:srgbClr val="C00000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zh-CN" altLang="ko-KR" sz="2800" b="1" dirty="0" smtClean="0"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升到高云至上，要高举自己的心</a:t>
            </a:r>
            <a:endParaRPr lang="en-US" altLang="ko-KR" sz="28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endParaRPr lang="ko-KR" altLang="en-US" sz="2800" b="1" dirty="0" err="1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zh-CN" altLang="ko-KR" sz="2800" b="1" dirty="0" err="1" smtClean="0">
                <a:latin typeface="黑体" panose="02010609060101010101" charset="-122"/>
                <a:ea typeface="黑体" panose="02010609060101010101" charset="-122"/>
              </a:rPr>
              <a:t>撒旦的本性</a:t>
            </a:r>
            <a:endParaRPr lang="en-US" altLang="ko-KR" sz="28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endParaRPr lang="ko-KR" altLang="en-US" sz="2800" b="1" dirty="0" smtClean="0">
              <a:solidFill>
                <a:srgbClr val="C00000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zh-CN" altLang="ko-KR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赛</a:t>
            </a:r>
            <a:r>
              <a:rPr lang="en-US" altLang="zh-CN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14:12-15</a:t>
            </a:r>
            <a:r>
              <a:rPr lang="zh-CN" altLang="en-US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节</a:t>
            </a:r>
            <a:endParaRPr lang="en-US" altLang="ko-KR" sz="28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endParaRPr lang="ko-KR" altLang="en-US" sz="2800" b="1" dirty="0" smtClean="0">
              <a:solidFill>
                <a:srgbClr val="C00000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zh-CN" altLang="ko-KR" sz="2800" b="1" dirty="0" smtClean="0">
                <a:latin typeface="10X10" panose="020D0604000000000000" pitchFamily="50" charset="-127"/>
                <a:ea typeface="宋体" panose="02010600030101010101" pitchFamily="2" charset="-122"/>
              </a:rPr>
              <a:t>完全，充满智慧，完全美丽</a:t>
            </a:r>
            <a:endParaRPr lang="zh-CN" altLang="ko-KR" sz="2800" b="1" dirty="0" smtClean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endParaRPr lang="zh-CN" altLang="ko-KR" sz="2800" b="1" dirty="0" smtClean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10X10" panose="020D0604000000000000" pitchFamily="50" charset="-127"/>
                <a:ea typeface="宋体" panose="02010600030101010101" pitchFamily="2" charset="-122"/>
              </a:rPr>
              <a:t>以西结</a:t>
            </a:r>
            <a:r>
              <a:rPr lang="en-US" altLang="zh-CN" sz="2800" b="1" dirty="0">
                <a:latin typeface="10X10" panose="020D0604000000000000" pitchFamily="50" charset="-127"/>
                <a:ea typeface="宋体" panose="02010600030101010101" pitchFamily="2" charset="-122"/>
              </a:rPr>
              <a:t>28:12</a:t>
            </a:r>
            <a:r>
              <a:rPr lang="zh-CN" altLang="en-US" sz="2800" b="1" dirty="0">
                <a:latin typeface="10X10" panose="020D0604000000000000" pitchFamily="50" charset="-127"/>
                <a:ea typeface="宋体" panose="02010600030101010101" pitchFamily="2" charset="-122"/>
              </a:rPr>
              <a:t>节</a:t>
            </a:r>
            <a:endParaRPr lang="zh-CN" altLang="en-US" sz="2800" b="1" dirty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511" y="246918"/>
            <a:ext cx="63509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ko-KR" sz="2800" b="1" dirty="0" smtClean="0">
                <a:latin typeface="黑体" panose="02010609060101010101" charset="-122"/>
                <a:ea typeface="黑体" panose="02010609060101010101" charset="-122"/>
              </a:rPr>
              <a:t>路西法的堕落</a:t>
            </a:r>
            <a:endParaRPr lang="zh-CN" altLang="ko-KR" sz="28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397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빗나가다</a:t>
            </a:r>
            <a:r>
              <a:rPr lang="en-US" altLang="ko-KR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endParaRPr lang="ko-KR" altLang="en-US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/>
            <a:r>
              <a:rPr lang="en-US" altLang="ko-KR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벗어나다</a:t>
            </a:r>
            <a:r>
              <a:rPr lang="en-US" altLang="ko-KR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endParaRPr lang="ko-KR" altLang="en-US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/>
            <a:r>
              <a:rPr lang="en-US" altLang="ko-KR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반역하다</a:t>
            </a:r>
            <a:r>
              <a:rPr lang="en-US" altLang="ko-KR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endParaRPr lang="ko-KR" altLang="en-US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/>
            <a:r>
              <a:rPr lang="en-US" altLang="ko-KR" sz="200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00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떠나다</a:t>
            </a:r>
            <a:r>
              <a:rPr lang="en-US" altLang="ko-KR" sz="2000">
                <a:solidFill>
                  <a:sysClr val="windowText" lastClr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endParaRPr lang="ko-KR" altLang="en-US" sz="2000" dirty="0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22210" r="47238" b="12956"/>
          <a:stretch>
            <a:fillRect/>
          </a:stretch>
        </p:blipFill>
        <p:spPr bwMode="auto">
          <a:xfrm>
            <a:off x="1348832" y="1050995"/>
            <a:ext cx="3158486" cy="263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4835" y="528036"/>
            <a:ext cx="2675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1.</a:t>
            </a:r>
            <a:r>
              <a:rPr lang="zh-CN" altLang="ko-KR" sz="3600" b="1" dirty="0"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罪 的 词 源</a:t>
            </a:r>
            <a:endParaRPr lang="zh-CN" altLang="ko-KR" sz="3600" b="1" dirty="0"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9" y="3813531"/>
            <a:ext cx="577554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36171" y="4174525"/>
            <a:ext cx="4028224" cy="172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ko-KR" sz="2800" dirty="0"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defRPr/>
            </a:pPr>
            <a:r>
              <a:rPr lang="en-US" altLang="ko-KR" sz="2800" dirty="0" err="1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견명조" panose="02030600000101010101" pitchFamily="18" charset="-127"/>
                <a:ea typeface="HY견명조" panose="02030600000101010101" pitchFamily="18" charset="-127"/>
              </a:rPr>
              <a:t>Harmatano</a:t>
            </a:r>
            <a:r>
              <a:rPr lang="en-US" altLang="ko-KR" sz="2800" dirty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견명조" panose="02030600000101010101" pitchFamily="18" charset="-127"/>
                <a:ea typeface="HY견명조" panose="02030600000101010101" pitchFamily="18" charset="-127"/>
              </a:rPr>
              <a:t>]</a:t>
            </a:r>
            <a:endParaRPr lang="en-US" altLang="ko-KR" sz="2800" dirty="0"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defRPr/>
            </a:pPr>
            <a:endParaRPr lang="en-US" altLang="ko-KR" sz="28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ko-KR" sz="28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sym typeface="Wingdings" panose="05000000000000000000" pitchFamily="2" charset="2"/>
              </a:rPr>
              <a:t>射偏靶子</a:t>
            </a:r>
            <a:endParaRPr lang="zh-CN" altLang="en-US" sz="2800" b="1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견명조" panose="02030600000101010101" pitchFamily="18" charset="-127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3509" r="4789" b="3509"/>
          <a:stretch>
            <a:fillRect/>
          </a:stretch>
        </p:blipFill>
        <p:spPr>
          <a:xfrm>
            <a:off x="6932295" y="358140"/>
            <a:ext cx="4037965" cy="3546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圆角矩形 7"/>
          <p:cNvSpPr/>
          <p:nvPr/>
        </p:nvSpPr>
        <p:spPr>
          <a:xfrm>
            <a:off x="7059930" y="4371975"/>
            <a:ext cx="170878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ko-KR" altLang="zh-CN" sz="2400">
                <a:solidFill>
                  <a:srgbClr val="FF0000"/>
                </a:solidFill>
              </a:rPr>
              <a:t>射偏</a:t>
            </a:r>
            <a:endParaRPr lang="ko-KR" altLang="zh-CN" sz="240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32295" y="5563870"/>
            <a:ext cx="196405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ko-KR" altLang="zh-CN" sz="2400">
                <a:solidFill>
                  <a:srgbClr val="FF0000"/>
                </a:solidFill>
              </a:rPr>
              <a:t>叛逆</a:t>
            </a:r>
            <a:endParaRPr lang="zh-CN" altLang="ko-KR" sz="2400"/>
          </a:p>
        </p:txBody>
      </p:sp>
      <p:sp>
        <p:nvSpPr>
          <p:cNvPr id="10" name="圆角矩形 9"/>
          <p:cNvSpPr/>
          <p:nvPr/>
        </p:nvSpPr>
        <p:spPr>
          <a:xfrm>
            <a:off x="9719945" y="5563870"/>
            <a:ext cx="179387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ko-KR" altLang="zh-CN" sz="2400">
                <a:solidFill>
                  <a:srgbClr val="FF0000"/>
                </a:solidFill>
              </a:rPr>
              <a:t>离开</a:t>
            </a:r>
            <a:endParaRPr lang="zh-CN" altLang="ko-KR" sz="2800"/>
          </a:p>
        </p:txBody>
      </p:sp>
      <p:sp>
        <p:nvSpPr>
          <p:cNvPr id="13" name="圆角矩形 12"/>
          <p:cNvSpPr/>
          <p:nvPr/>
        </p:nvSpPr>
        <p:spPr>
          <a:xfrm>
            <a:off x="9719945" y="4371975"/>
            <a:ext cx="179387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ko-KR" altLang="zh-CN" sz="2400">
                <a:solidFill>
                  <a:srgbClr val="FF0000"/>
                </a:solidFill>
              </a:rPr>
              <a:t>脱离</a:t>
            </a:r>
            <a:endParaRPr lang="ko-KR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79149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6436360" y="4142740"/>
            <a:ext cx="5755640" cy="26485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你们要以耶稣基督的心为心</a:t>
            </a:r>
            <a:endParaRPr lang="zh-CN" altLang="en-US" sz="3200" b="1" dirty="0" smtClean="0">
              <a:solidFill>
                <a:srgbClr val="FF0000"/>
              </a:solidFill>
              <a:latin typeface="10X10" panose="020D0604000000000000" pitchFamily="50" charset="-127"/>
              <a:ea typeface="宋体" panose="02010600030101010101" pitchFamily="2" charset="-122"/>
              <a:sym typeface="+mn-ea"/>
            </a:endParaRPr>
          </a:p>
          <a:p>
            <a:pPr algn="l"/>
            <a:endParaRPr lang="en-US" altLang="zh-CN" sz="3200" b="1" dirty="0" smtClean="0">
              <a:solidFill>
                <a:srgbClr val="FF0000"/>
              </a:solidFill>
              <a:latin typeface="10X10" panose="020D0604000000000000" pitchFamily="50" charset="-127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3200" b="1" dirty="0" smtClean="0">
                <a:solidFill>
                  <a:srgbClr val="FF0000"/>
                </a:solidFill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                  —</a:t>
            </a:r>
            <a:r>
              <a:rPr lang="zh-CN" altLang="en-US" sz="3200" b="1" dirty="0" smtClean="0">
                <a:solidFill>
                  <a:srgbClr val="FF0000"/>
                </a:solidFill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腓立</a:t>
            </a:r>
            <a:r>
              <a:rPr lang="zh-CN" altLang="ko-KR" sz="3200" b="1" dirty="0" smtClean="0">
                <a:solidFill>
                  <a:srgbClr val="FF0000"/>
                </a:solidFill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比书</a:t>
            </a:r>
            <a:r>
              <a:rPr lang="en-US" altLang="zh-CN" sz="3200" b="1" dirty="0" smtClean="0">
                <a:solidFill>
                  <a:srgbClr val="FF0000"/>
                </a:solidFill>
                <a:latin typeface="10X10" panose="020D0604000000000000" pitchFamily="50" charset="-127"/>
                <a:ea typeface="宋体" panose="02010600030101010101" pitchFamily="2" charset="-122"/>
                <a:sym typeface="+mn-ea"/>
              </a:rPr>
              <a:t>2:5</a:t>
            </a:r>
            <a:endParaRPr lang="en-US" altLang="zh-CN" sz="3200" b="1" dirty="0" smtClean="0">
              <a:solidFill>
                <a:srgbClr val="FF0000"/>
              </a:solidFill>
              <a:latin typeface="10X10" panose="020D0604000000000000" pitchFamily="50" charset="-127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8531" y="2255723"/>
            <a:ext cx="48878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200" b="1" dirty="0" smtClean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ê´ë ¨ ì´ë¯¸ì§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935" y="1267460"/>
            <a:ext cx="58540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ko-KR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我凭着自己不能做什么，我怎么听见就怎么审判，我的审判也是公平的，因为我不求自己的意愿，只求那差我来者的意思。</a:t>
            </a:r>
            <a:endParaRPr lang="zh-CN" altLang="ko-KR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——</a:t>
            </a:r>
            <a:r>
              <a:rPr lang="zh-CN" altLang="ko-KR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约翰福音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5:30</a:t>
            </a:r>
            <a:endParaRPr lang="en-US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8250" y="896816"/>
            <a:ext cx="452612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ko-KR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又因所受的疼痛，和生的疮，就亵渎天上的神，并不悔改所行的。</a:t>
            </a:r>
            <a:endParaRPr lang="zh-CN" altLang="ko-KR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150000"/>
              </a:lnSpc>
            </a:pPr>
            <a:endParaRPr lang="en-US" altLang="zh-CN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ko-KR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启示录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16:11</a:t>
            </a:r>
            <a:endParaRPr lang="zh-CN" altLang="ko-KR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ko-KR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8" name="Picture 4" descr="ë£¨ìí¼ìíë½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80" y="896816"/>
            <a:ext cx="6375598" cy="5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250" y="5388182"/>
            <a:ext cx="45261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zh-CN" altLang="ko-KR" sz="2000" b="1" dirty="0">
                <a:latin typeface="10X10" panose="020D0604000000000000" pitchFamily="50" charset="-127"/>
                <a:ea typeface="宋体" panose="02010600030101010101" pitchFamily="2" charset="-122"/>
              </a:rPr>
              <a:t>随着自己的所愿生活的结局</a:t>
            </a:r>
            <a:endParaRPr lang="zh-CN" altLang="ko-KR" sz="2000" b="1" dirty="0">
              <a:latin typeface="10X10" panose="020D0604000000000000" pitchFamily="50" charset="-127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10X10" panose="020D0604000000000000" pitchFamily="50" charset="-127"/>
                <a:ea typeface="宋体" panose="02010600030101010101" pitchFamily="2" charset="-122"/>
              </a:rPr>
              <a:t>-</a:t>
            </a:r>
            <a:r>
              <a:rPr lang="zh-CN" altLang="en-US" sz="2000" b="1" dirty="0">
                <a:latin typeface="10X10" panose="020D0604000000000000" pitchFamily="50" charset="-127"/>
                <a:ea typeface="宋体" panose="02010600030101010101" pitchFamily="2" charset="-122"/>
              </a:rPr>
              <a:t>金基成</a:t>
            </a:r>
            <a:endParaRPr lang="zh-CN" altLang="en-US" sz="2000" b="1" dirty="0">
              <a:latin typeface="10X10" panose="020D0604000000000000" pitchFamily="50" charset="-127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05" y="611505"/>
            <a:ext cx="57524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32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zh-CN" altLang="ko-KR" sz="3200" b="1" dirty="0" smtClean="0">
                <a:latin typeface="黑体" panose="02010609060101010101" charset="-122"/>
                <a:ea typeface="黑体" panose="02010609060101010101" charset="-122"/>
              </a:rPr>
              <a:t>撒旦的本性</a:t>
            </a:r>
            <a:endParaRPr lang="en-US" altLang="ko-KR" sz="32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ko-KR" altLang="en-US" sz="3200" b="1" dirty="0" smtClean="0">
                <a:latin typeface="10X10" panose="020D0604000000000000" pitchFamily="50" charset="-127"/>
                <a:ea typeface="10X10" panose="020D0604000000000000" pitchFamily="50" charset="-127"/>
              </a:rPr>
              <a:t> </a:t>
            </a:r>
            <a:endParaRPr lang="en-US" altLang="ko-KR" sz="32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endParaRPr lang="en-US" altLang="ko-KR" sz="32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endParaRPr lang="ko-KR" altLang="en-US" sz="3200" b="1" dirty="0" smtClean="0">
              <a:latin typeface="10X10" panose="020D0604000000000000" pitchFamily="50" charset="-127"/>
              <a:ea typeface="10X10" panose="020D0604000000000000" pitchFamily="50" charset="-127"/>
            </a:endParaRPr>
          </a:p>
          <a:p>
            <a:r>
              <a:rPr lang="zh-CN" altLang="ko-KR" sz="3200" b="1" dirty="0">
                <a:latin typeface="黑体" panose="02010609060101010101" charset="-122"/>
                <a:ea typeface="黑体" panose="02010609060101010101" charset="-122"/>
              </a:rPr>
              <a:t>带着孤陋寡居，自私的心想与神分离，不想属于神。</a:t>
            </a:r>
            <a:endParaRPr lang="zh-CN" altLang="ko-KR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7506" y="611337"/>
            <a:ext cx="4929856" cy="5584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342</Words>
  <Application>WPS 演示</Application>
  <PresentationFormat>와이드스크린</PresentationFormat>
  <Paragraphs>61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함초롬바탕</vt:lpstr>
      <vt:lpstr>10X10</vt:lpstr>
      <vt:lpstr>Malgun Gothic</vt:lpstr>
      <vt:lpstr>黑体</vt:lpstr>
      <vt:lpstr>나눔바른고딕</vt:lpstr>
      <vt:lpstr>HY견명조</vt:lpstr>
      <vt:lpstr>Calibri</vt:lpstr>
      <vt:lpstr>等线</vt:lpstr>
      <vt:lpstr>微软雅黑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IYF</dc:creator>
  <cp:lastModifiedBy>pangwang</cp:lastModifiedBy>
  <cp:revision>20</cp:revision>
  <dcterms:created xsi:type="dcterms:W3CDTF">2019-06-01T01:01:00Z</dcterms:created>
  <dcterms:modified xsi:type="dcterms:W3CDTF">2022-11-29T08:17:12Z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2052-11.8.2.8506</vt:lpwstr>
  </property>
</Properties>
</file>