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67" r:id="rId4"/>
    <p:sldId id="270" r:id="rId5"/>
    <p:sldId id="257" r:id="rId6"/>
    <p:sldId id="258" r:id="rId7"/>
    <p:sldId id="256" r:id="rId8"/>
    <p:sldId id="265" r:id="rId9"/>
    <p:sldId id="259" r:id="rId10"/>
    <p:sldId id="26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026"/>
    <a:srgbClr val="95753E"/>
    <a:srgbClr val="B2A890"/>
    <a:srgbClr val="B99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 showGuides="1">
      <p:cViewPr varScale="1">
        <p:scale>
          <a:sx n="67" d="100"/>
          <a:sy n="67" d="100"/>
        </p:scale>
        <p:origin x="78" y="87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FA57-09F2-4721-92A4-EA197919999A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7A88-7FB1-462A-86A8-FEE0ED3D7CF4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바탕화면 눈산,등대,물방울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64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55640" y="3645024"/>
            <a:ext cx="38389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600" b="1" dirty="0">
              <a:solidFill>
                <a:schemeClr val="bg1"/>
              </a:solidFill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350208" y="633308"/>
            <a:ext cx="4294807" cy="2359876"/>
            <a:chOff x="1418443" y="2238654"/>
            <a:chExt cx="4294807" cy="3104920"/>
          </a:xfrm>
        </p:grpSpPr>
        <p:sp>
          <p:nvSpPr>
            <p:cNvPr id="4" name="TextBox 3"/>
            <p:cNvSpPr txBox="1"/>
            <p:nvPr/>
          </p:nvSpPr>
          <p:spPr>
            <a:xfrm>
              <a:off x="1608794" y="2238654"/>
              <a:ext cx="4104456" cy="254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60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r>
                <a:rPr lang="zh-CN" altLang="ko-KR" sz="6000" dirty="0">
                  <a:latin typeface="10X10" panose="020D0604000000000000" pitchFamily="50" charset="-127"/>
                  <a:ea typeface="宋体" panose="02010600030101010101" pitchFamily="2" charset="-122"/>
                </a:rPr>
                <a:t>福音讲解</a:t>
              </a:r>
              <a:endParaRPr lang="zh-CN" altLang="ko-KR" sz="6000" dirty="0">
                <a:latin typeface="10X10" panose="020D0604000000000000" pitchFamily="50" charset="-127"/>
                <a:ea typeface="宋体" panose="02010600030101010101" pitchFamily="2" charset="-122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518624" y="5341593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>
              <a:off x="1418443" y="2896719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560499" y="3314832"/>
            <a:ext cx="9956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3200" b="1" dirty="0"/>
          </a:p>
          <a:p>
            <a:pPr algn="ctr"/>
            <a:r>
              <a:rPr lang="zh-CN" altLang="en-US" sz="3200" b="1" dirty="0"/>
              <a:t>律法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5"/>
          <a:stretch>
            <a:fillRect/>
          </a:stretch>
        </p:blipFill>
        <p:spPr>
          <a:xfrm>
            <a:off x="317161" y="947114"/>
            <a:ext cx="11874839" cy="555905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73414" y="1443841"/>
            <a:ext cx="114014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3.</a:t>
            </a:r>
            <a:r>
              <a:rPr lang="zh-CN" altLang="en-US" sz="2800" dirty="0">
                <a:solidFill>
                  <a:schemeClr val="bg1"/>
                </a:solidFill>
              </a:rPr>
              <a:t>摩西到　神那里，耶和华从山上呼唤他说：“你要这样告诉雅各家，晓谕以色列人说：   </a:t>
            </a:r>
            <a:endParaRPr lang="zh-CN" altLang="en-US" sz="2800" dirty="0">
              <a:solidFill>
                <a:schemeClr val="bg1"/>
              </a:solidFill>
            </a:endParaRPr>
          </a:p>
          <a:p>
            <a:endParaRPr lang="ko-KR" altLang="en-US" sz="2800" dirty="0" err="1">
              <a:solidFill>
                <a:srgbClr val="FF0000"/>
              </a:solidFill>
            </a:endParaRPr>
          </a:p>
          <a:p>
            <a:r>
              <a:rPr lang="en-US" altLang="ko-KR" sz="2800" dirty="0" err="1">
                <a:solidFill>
                  <a:schemeClr val="bg1"/>
                </a:solidFill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‘我向埃及人所行的事，你们都看见了，且看见我如鹰将你们背在翅膀上，带来归我。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ko-KR" altLang="en-US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5.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如今你们若实在听从我的话，遵守我的约，就要在万民中作属我的子民，因为全地都是我的。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" y="351790"/>
            <a:ext cx="7454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</a:rPr>
              <a:t>出埃及</a:t>
            </a:r>
            <a:r>
              <a:rPr lang="en-US" altLang="zh-CN" sz="3600" b="1" dirty="0">
                <a:solidFill>
                  <a:schemeClr val="bg1"/>
                </a:solidFill>
              </a:rPr>
              <a:t>19:3~8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5"/>
          <a:stretch>
            <a:fillRect/>
          </a:stretch>
        </p:blipFill>
        <p:spPr>
          <a:xfrm>
            <a:off x="317161" y="947114"/>
            <a:ext cx="11874839" cy="555905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53720" y="391795"/>
            <a:ext cx="7383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  <a:sym typeface="+mn-ea"/>
              </a:rPr>
              <a:t>出埃及</a:t>
            </a:r>
            <a:r>
              <a:rPr lang="en-US" altLang="zh-CN" sz="3600" b="1" dirty="0">
                <a:solidFill>
                  <a:schemeClr val="bg1"/>
                </a:solidFill>
                <a:sym typeface="+mn-ea"/>
              </a:rPr>
              <a:t>19:3~8</a:t>
            </a:r>
            <a:endParaRPr lang="en-US" altLang="zh-CN" sz="36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867" y="1503657"/>
            <a:ext cx="114014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6.你们要归我作祭司的国度，为圣洁的国民。’这些话你要告诉以色列人。  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</a:rPr>
              <a:t>7.</a:t>
            </a:r>
            <a:r>
              <a:rPr lang="en-US" altLang="ko-KR" sz="2800" dirty="0">
                <a:solidFill>
                  <a:schemeClr val="bg1"/>
                </a:solidFill>
                <a:sym typeface="+mn-ea"/>
              </a:rPr>
              <a:t>”摩西去召了民间的长老来，将耶和华所吩咐他的话都在他们面前陈明。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endParaRPr lang="ko-KR" altLang="en-US" sz="2800" dirty="0" err="1">
              <a:solidFill>
                <a:srgbClr val="FF0000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  <a:sym typeface="+mn-ea"/>
              </a:rPr>
              <a:t>8.百姓都同声回答说：“凡耶和华所说的，我们都要遵行。”摩西就将百姓的话回复耶和华。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6250080"/>
            <a:ext cx="12192000" cy="607920"/>
            <a:chOff x="0" y="6250080"/>
            <a:chExt cx="12192000" cy="607920"/>
          </a:xfrm>
        </p:grpSpPr>
        <p:sp>
          <p:nvSpPr>
            <p:cNvPr id="3" name="직사각형 2"/>
            <p:cNvSpPr/>
            <p:nvPr/>
          </p:nvSpPr>
          <p:spPr>
            <a:xfrm>
              <a:off x="0" y="6250080"/>
              <a:ext cx="12192000" cy="133303"/>
            </a:xfrm>
            <a:prstGeom prst="rect">
              <a:avLst/>
            </a:prstGeom>
            <a:solidFill>
              <a:srgbClr val="E26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0" y="6383383"/>
              <a:ext cx="12192000" cy="47461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698" y="1028773"/>
            <a:ext cx="8596604" cy="5635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3038" y="-170494"/>
            <a:ext cx="6972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3600" b="1" dirty="0"/>
          </a:p>
          <a:p>
            <a:r>
              <a:rPr lang="zh-CN" altLang="ko-KR" sz="3600" b="1" dirty="0"/>
              <a:t>以色列百姓的旷野生活</a:t>
            </a:r>
            <a:endParaRPr lang="zh-CN" altLang="ko-KR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6250080"/>
            <a:ext cx="12192000" cy="607920"/>
            <a:chOff x="0" y="6250080"/>
            <a:chExt cx="12192000" cy="607920"/>
          </a:xfrm>
        </p:grpSpPr>
        <p:sp>
          <p:nvSpPr>
            <p:cNvPr id="7" name="직사각형 6"/>
            <p:cNvSpPr/>
            <p:nvPr/>
          </p:nvSpPr>
          <p:spPr>
            <a:xfrm>
              <a:off x="0" y="6383383"/>
              <a:ext cx="12192000" cy="47461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6250080"/>
              <a:ext cx="12192000" cy="133303"/>
            </a:xfrm>
            <a:prstGeom prst="rect">
              <a:avLst/>
            </a:prstGeom>
            <a:solidFill>
              <a:srgbClr val="E26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1" y="1130671"/>
            <a:ext cx="5040000" cy="539696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 r="1920" b="6576"/>
          <a:stretch>
            <a:fillRect/>
          </a:stretch>
        </p:blipFill>
        <p:spPr>
          <a:xfrm>
            <a:off x="6573566" y="1145695"/>
            <a:ext cx="5040000" cy="539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1300" y="-220855"/>
            <a:ext cx="6972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C00000"/>
                </a:solidFill>
              </a:rPr>
              <a:t>         </a:t>
            </a:r>
            <a:endParaRPr lang="ko-KR" altLang="en-US" sz="3600" b="1" dirty="0">
              <a:solidFill>
                <a:srgbClr val="C00000"/>
              </a:solidFill>
            </a:endParaRPr>
          </a:p>
          <a:p>
            <a:r>
              <a:rPr lang="zh-CN" altLang="ko-KR" sz="3600" b="1" dirty="0">
                <a:sym typeface="+mn-ea"/>
              </a:rPr>
              <a:t>    神的恩典</a:t>
            </a:r>
            <a:r>
              <a:rPr lang="en-US" altLang="ko-KR" sz="3600" b="1" dirty="0">
                <a:solidFill>
                  <a:srgbClr val="C00000"/>
                </a:solidFill>
                <a:sym typeface="+mn-ea"/>
              </a:rPr>
              <a:t>&amp;</a:t>
            </a:r>
            <a:r>
              <a:rPr lang="ko-KR" altLang="en-US" sz="3600" b="1" dirty="0">
                <a:sym typeface="+mn-ea"/>
              </a:rPr>
              <a:t> </a:t>
            </a:r>
            <a:r>
              <a:rPr lang="zh-CN" altLang="ko-KR" sz="3600" b="1" dirty="0"/>
              <a:t>埋怨</a:t>
            </a:r>
            <a:endParaRPr lang="zh-CN" altLang="ko-KR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6250080"/>
            <a:ext cx="12192000" cy="607920"/>
            <a:chOff x="0" y="6250080"/>
            <a:chExt cx="12192000" cy="607920"/>
          </a:xfrm>
        </p:grpSpPr>
        <p:sp>
          <p:nvSpPr>
            <p:cNvPr id="6" name="직사각형 5"/>
            <p:cNvSpPr/>
            <p:nvPr/>
          </p:nvSpPr>
          <p:spPr>
            <a:xfrm>
              <a:off x="0" y="6250080"/>
              <a:ext cx="12192000" cy="133303"/>
            </a:xfrm>
            <a:prstGeom prst="rect">
              <a:avLst/>
            </a:prstGeom>
            <a:solidFill>
              <a:srgbClr val="E26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6383383"/>
              <a:ext cx="12192000" cy="47461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 preferRelativeResize="0"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1186" r="1568" b="543"/>
          <a:stretch>
            <a:fillRect/>
          </a:stretch>
        </p:blipFill>
        <p:spPr>
          <a:xfrm>
            <a:off x="1056000" y="884644"/>
            <a:ext cx="5040000" cy="576000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21" y="884644"/>
            <a:ext cx="5040000" cy="57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3561" y="68901"/>
            <a:ext cx="6972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3600" b="1" dirty="0"/>
              <a:t>律法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&amp; </a:t>
            </a:r>
            <a:r>
              <a:rPr lang="zh-CN" altLang="ko-KR" sz="3600" b="1" dirty="0"/>
              <a:t>骄傲</a:t>
            </a:r>
            <a:endParaRPr lang="zh-CN" altLang="ko-KR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6175" y="-11088"/>
            <a:ext cx="12315405" cy="6869088"/>
            <a:chOff x="4780808" y="-1251520"/>
            <a:chExt cx="9176544" cy="686908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45"/>
            <a:stretch>
              <a:fillRect/>
            </a:stretch>
          </p:blipFill>
          <p:spPr>
            <a:xfrm>
              <a:off x="4849719" y="-561428"/>
              <a:ext cx="9107633" cy="5488904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4780808" y="-1251520"/>
              <a:ext cx="9144000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5875" y="1468804"/>
            <a:ext cx="115237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000" b="1" dirty="0">
              <a:solidFill>
                <a:srgbClr val="FF0000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algn="ctr"/>
            <a:r>
              <a:rPr lang="ko-KR" altLang="en-US" sz="4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律法本是外添的，叫过犯显多；只是罪在哪里显多，恩典就更显多了。 (罗马书 5:20 和合本)</a:t>
            </a:r>
            <a:endParaRPr lang="ko-KR" altLang="en-US" sz="4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6625" y="2639"/>
            <a:ext cx="63014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赐下律法的目的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51220" y="1774190"/>
            <a:ext cx="6233795" cy="1076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非律法</a:t>
            </a:r>
            <a:r>
              <a:rPr lang="zh-CN" altLang="ko-KR" sz="3200" dirty="0"/>
              <a:t>说</a:t>
            </a:r>
            <a:r>
              <a:rPr lang="en-US" altLang="zh-CN" sz="3200" dirty="0"/>
              <a:t>“</a:t>
            </a:r>
            <a:r>
              <a:rPr lang="zh-CN" altLang="en-US" sz="3200" dirty="0"/>
              <a:t>不可起贪心</a:t>
            </a:r>
            <a:r>
              <a:rPr lang="en-US" altLang="zh-CN" sz="3200" dirty="0"/>
              <a:t>”</a:t>
            </a:r>
            <a:r>
              <a:rPr lang="zh-CN" altLang="en-US" sz="3200" dirty="0"/>
              <a:t>我就不知何为贪心</a:t>
            </a:r>
            <a:r>
              <a:rPr lang="ko-KR" altLang="en-US" sz="3200" dirty="0"/>
              <a:t>。 (罗马书 7:7 和合本)</a:t>
            </a:r>
            <a:endParaRPr lang="ko-KR" altLang="en-US" sz="32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41" b="96065" l="3098" r="98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6" y="819150"/>
            <a:ext cx="5449458" cy="4417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055" y="5327133"/>
            <a:ext cx="11058525" cy="1383665"/>
          </a:xfrm>
          <a:prstGeom prst="rect">
            <a:avLst/>
          </a:prstGeom>
          <a:solidFill>
            <a:srgbClr val="9575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ko-KR" sz="2800" b="1" dirty="0" err="1">
                <a:solidFill>
                  <a:schemeClr val="bg1"/>
                </a:solidFill>
              </a:rPr>
              <a:t>没有一个因行律法称义</a:t>
            </a:r>
            <a:endParaRPr lang="zh-CN" altLang="ko-KR" sz="2800" b="1" dirty="0" err="1">
              <a:solidFill>
                <a:schemeClr val="bg1"/>
              </a:solidFill>
            </a:endParaRPr>
          </a:p>
          <a:p>
            <a:pPr algn="ctr"/>
            <a:r>
              <a:rPr lang="zh-CN" altLang="ko-KR" sz="2800" b="1" dirty="0" err="1">
                <a:solidFill>
                  <a:schemeClr val="bg1"/>
                </a:solidFill>
              </a:rPr>
              <a:t>律法本是叫人知罪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罗马书</a:t>
            </a:r>
            <a:r>
              <a:rPr lang="en-US" altLang="zh-CN" sz="2800" b="1" dirty="0">
                <a:solidFill>
                  <a:schemeClr val="bg1"/>
                </a:solidFill>
              </a:rPr>
              <a:t>3:20</a:t>
            </a:r>
            <a:r>
              <a:rPr lang="zh-CN" altLang="en-US" sz="2800" b="1" dirty="0">
                <a:solidFill>
                  <a:schemeClr val="bg1"/>
                </a:solidFill>
              </a:rPr>
              <a:t>节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5999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4025" y="1635760"/>
            <a:ext cx="11504295" cy="230695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ko-KR" altLang="en-US" sz="4800" dirty="0">
                <a:solidFill>
                  <a:srgbClr val="002060"/>
                </a:solidFill>
              </a:rPr>
              <a:t>凭着他们的果子，就可以认出他们来。荆棘上岂能摘葡萄呢？蒺藜里岂能摘无花果呢？                (马太福音 7:16 和合本)</a:t>
            </a:r>
            <a:endParaRPr lang="ko-KR" alt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演示</Application>
  <PresentationFormat>와이드스크린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함초롬바탕</vt:lpstr>
      <vt:lpstr>10X10</vt:lpstr>
      <vt:lpstr>Malgun Gothic</vt:lpstr>
      <vt:lpstr>等线</vt:lpstr>
      <vt:lpstr>微软雅黑</vt:lpstr>
      <vt:lpstr>Arial Unicode MS</vt:lpstr>
      <vt:lpstr>Calibri</vt:lpstr>
      <vt:lpstr>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hi98040@outlook.kr</dc:creator>
  <cp:lastModifiedBy>pangwang</cp:lastModifiedBy>
  <cp:revision>22</cp:revision>
  <dcterms:created xsi:type="dcterms:W3CDTF">2019-06-01T06:30:00Z</dcterms:created>
  <dcterms:modified xsi:type="dcterms:W3CDTF">2022-11-30T07:53:56Z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2052-11.8.2.8506</vt:lpwstr>
  </property>
</Properties>
</file>