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2" r:id="rId7"/>
    <p:sldId id="260" r:id="rId8"/>
    <p:sldId id="263" r:id="rId9"/>
    <p:sldId id="274" r:id="rId10"/>
    <p:sldId id="273" r:id="rId11"/>
    <p:sldId id="264" r:id="rId12"/>
    <p:sldId id="266" r:id="rId13"/>
    <p:sldId id="265" r:id="rId14"/>
    <p:sldId id="272" r:id="rId15"/>
    <p:sldId id="285" r:id="rId16"/>
    <p:sldId id="269" r:id="rId17"/>
    <p:sldId id="270" r:id="rId18"/>
    <p:sldId id="268" r:id="rId19"/>
    <p:sldId id="267" r:id="rId20"/>
    <p:sldId id="261" r:id="rId21"/>
  </p:sldIdLst>
  <p:sldSz cx="12192000" cy="6858000"/>
  <p:notesSz cx="6858000" cy="9144000"/>
  <p:embeddedFontLst>
    <p:embeddedFont>
      <p:font typeface="Malgun Gothic" panose="020B0503020000020004" pitchFamily="50" charset="-127"/>
      <p:regular r:id="rId25"/>
    </p:embeddedFont>
    <p:embeddedFont>
      <p:font typeface="GulimChe" panose="020B0609000101010101" pitchFamily="49" charset="-127"/>
      <p:regular r:id="rId26"/>
    </p:embeddedFont>
    <p:embeddedFont>
      <p:font typeface="Noto Sans" panose="020B0502040504020204" pitchFamily="34" charset="0"/>
      <p:regular r:id="rId27"/>
      <p:bold r:id="rId28"/>
    </p:embeddedFont>
    <p:embeddedFont>
      <p:font typeface="10X10" panose="020D0604000000000000" pitchFamily="50" charset="-127"/>
      <p:regular r:id="rId29"/>
    </p:embeddedFont>
    <p:embeddedFont>
      <p:font typeface="黑体" panose="02010609060101010101" charset="-122"/>
      <p:regular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BA"/>
    <a:srgbClr val="820727"/>
    <a:srgbClr val="ED7479"/>
    <a:srgbClr val="E4C6B5"/>
    <a:srgbClr val="AB81A2"/>
    <a:srgbClr val="2A398A"/>
    <a:srgbClr val="AA6C83"/>
    <a:srgbClr val="455FA9"/>
    <a:srgbClr val="023C7B"/>
    <a:srgbClr val="223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7B3F4-DAF2-4455-8030-5ED09C8578E6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2D59-39AB-48F9-ACAA-EC8B933E8F2B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568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504B90-27FD-422C-8CC6-2AADAD122D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죄를 지을 때마다 드려야 하는 번거로움과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그죄를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씻기에 필요한 속죄할 양과 염소가 턱없이 부족했다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하나님은 대표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안수자와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대표 속죄양으로 대속하셨다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2D59-39AB-48F9-ACAA-EC8B933E8F2B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대속죄일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레위기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한번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년동안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지은 모든 죄를 해결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염소 두 마리를 준비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마리는 여호와를 위하여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이스라엘 백성들의 실제의 죄 해결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하나님의 마음이 풀림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한 마리는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아사셀을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위하여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이스라엘 백성들의 마음의 죄 해결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이스라엘 백성들의 마음이 풀림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2D59-39AB-48F9-ACAA-EC8B933E8F2B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구약의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속죄제사의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불완전함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지은 죄만 해결되었지 지을 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미래의 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영원히 죄를 씻지 못하는 제한적인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속죄제사였다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짐승의 피는 영원히 죄를 해결해 줄 수 없었다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구약의 모든 제사는 모형과 그림자이다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히브리서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양심상 온전케 할 수 없었다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히브리서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온전한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속죄을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위해서는 짐승이 아닌 더 큰 제물이 필요했다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히브리서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2D59-39AB-48F9-ACAA-EC8B933E8F2B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18600" y="5335565"/>
            <a:ext cx="5878597" cy="512776"/>
          </a:xfrm>
          <a:noFill/>
          <a:ln w="9525">
            <a:noFill/>
            <a:miter lim="800000"/>
          </a:ln>
        </p:spPr>
        <p:txBody>
          <a:bodyPr vert="horz" wrap="square" lIns="99569" tIns="49785" rIns="99569" bIns="49785" numCol="1" rtlCol="0" anchor="t" anchorCtr="0" compatLnSpc="1">
            <a:noAutofit/>
          </a:bodyPr>
          <a:lstStyle>
            <a:lvl1pPr marL="0" indent="0" algn="ctr" defTabSz="99504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GulimChe" panose="020B0609000101010101" pitchFamily="49" charset="-127"/>
              <a:buNone/>
              <a:defRPr lang="ko-KR" altLang="en-US" sz="2000" kern="1200" baseline="0" dirty="0">
                <a:solidFill>
                  <a:srgbClr val="AB81A2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831860" y="4216830"/>
            <a:ext cx="6528280" cy="972751"/>
          </a:xfrm>
          <a:noFill/>
          <a:ln w="9525">
            <a:noFill/>
            <a:miter lim="800000"/>
          </a:ln>
        </p:spPr>
        <p:txBody>
          <a:bodyPr vert="horz" wrap="square" lIns="99569" tIns="49785" rIns="99569" bIns="49785" numCol="1" rtlCol="0" anchor="t" anchorCtr="0" compatLnSpc="1">
            <a:noAutofit/>
          </a:bodyPr>
          <a:lstStyle>
            <a:lvl1pPr marL="0" indent="0" algn="ctr" defTabSz="99504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GulimChe" panose="020B0609000101010101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1" y="1485236"/>
            <a:ext cx="10972800" cy="4823418"/>
          </a:xfrm>
        </p:spPr>
        <p:txBody>
          <a:bodyPr>
            <a:normAutofit/>
          </a:bodyPr>
          <a:lstStyle>
            <a:lvl1pPr algn="l">
              <a:buNone/>
              <a:defRPr sz="2500" baseline="0">
                <a:solidFill>
                  <a:schemeClr val="tx1"/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5pPr>
          </a:lstStyle>
          <a:p>
            <a:pPr lvl="0"/>
            <a:r>
              <a:rPr lang="en-US" altLang="ko-KR" dirty="0" smtClean="0"/>
              <a:t>Replace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261382"/>
            <a:ext cx="10972801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045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2A398A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09601" y="261382"/>
            <a:ext cx="10972800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045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AA6C83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1" y="1485235"/>
            <a:ext cx="10972800" cy="4823418"/>
          </a:xfrm>
        </p:spPr>
        <p:txBody>
          <a:bodyPr>
            <a:normAutofit/>
          </a:bodyPr>
          <a:lstStyle>
            <a:lvl1pPr algn="l">
              <a:buNone/>
              <a:defRPr sz="2500" baseline="0">
                <a:solidFill>
                  <a:schemeClr val="tx1"/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</a:defRPr>
            </a:lvl5pPr>
          </a:lstStyle>
          <a:p>
            <a:pPr lvl="0"/>
            <a:r>
              <a:rPr lang="en-US" altLang="ko-KR" dirty="0" smtClean="0"/>
              <a:t>Replace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445399" y="1546646"/>
            <a:ext cx="5648381" cy="2321585"/>
          </a:xfrm>
        </p:spPr>
        <p:txBody>
          <a:bodyPr vert="horz" wrap="square" lIns="99569" tIns="49785" rIns="99569" bIns="49785" numCol="1" rtlCol="0" anchor="t" anchorCtr="0" compatLnSpc="1">
            <a:noAutofit/>
          </a:bodyPr>
          <a:lstStyle>
            <a:lvl1pPr marL="0" indent="0" algn="l" defTabSz="99504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GulimChe" panose="020B0609000101010101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1" y="19026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1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399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399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429399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95045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373380" indent="-37338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lang="ko-KR" altLang="en-US" sz="27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808990" indent="-311150" algn="l" defTabSz="995045" rtl="0" eaLnBrk="1" latinLnBrk="1" hangingPunct="1">
        <a:spcBef>
          <a:spcPct val="20000"/>
        </a:spcBef>
        <a:buFont typeface="Arial" panose="020B0604020202020204" pitchFamily="34" charset="0"/>
        <a:buChar char="–"/>
        <a:defRPr lang="ko-KR" altLang="en-US" sz="20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244600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74180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–"/>
        <a:defRPr lang="ko-KR" altLang="en-US" sz="20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23964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»"/>
        <a:defRPr lang="ko-KR" altLang="en-US" sz="20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73748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2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6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005" indent="-248920" algn="l" defTabSz="9950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565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05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45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85" algn="l" defTabSz="99504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651896"/>
            <a:ext cx="12192000" cy="21652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78143" y="300424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No.8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25445" y="2340610"/>
            <a:ext cx="650621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200"/>
              <a:t>旧约的赎罪祭与新约的赎罪祭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609601" y="529568"/>
            <a:ext cx="10972800" cy="79856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l" defTabSz="995045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AA6C83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/>
              <a:t> </a:t>
            </a:r>
            <a:r>
              <a:rPr lang="zh-CN" altLang="ko-KR" dirty="0" smtClean="0">
                <a:ea typeface="宋体" panose="02010600030101010101" pitchFamily="2" charset="-122"/>
              </a:rPr>
              <a:t>希伯来书 </a:t>
            </a:r>
            <a:r>
              <a:rPr lang="en-US" altLang="zh-CN" dirty="0" smtClean="0">
                <a:ea typeface="宋体" panose="02010600030101010101" pitchFamily="2" charset="-122"/>
              </a:rPr>
              <a:t>9:23</a:t>
            </a:r>
            <a:r>
              <a:rPr lang="zh-CN" dirty="0" smtClean="0">
                <a:ea typeface="宋体" panose="02010600030101010101" pitchFamily="2" charset="-122"/>
              </a:rPr>
              <a:t>节</a:t>
            </a:r>
            <a:endParaRPr lang="zh-CN" dirty="0" smtClean="0">
              <a:ea typeface="宋体" panose="02010600030101010101" pitchFamily="2" charset="-122"/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1005840" y="2044700"/>
            <a:ext cx="5584190" cy="3996055"/>
          </a:xfrm>
          <a:prstGeom prst="rect">
            <a:avLst/>
          </a:prstGeom>
        </p:spPr>
        <p:txBody>
          <a:bodyPr vert="horz" lIns="99569" tIns="49785" rIns="99569" bIns="49785" rtlCol="0">
            <a:normAutofit lnSpcReduction="20000"/>
          </a:bodyPr>
          <a:lstStyle>
            <a:lvl1pPr marL="373380" indent="-37338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/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1pPr>
            <a:lvl2pPr marL="808990" indent="-31115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2pPr>
            <a:lvl3pPr marL="1244600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3pPr>
            <a:lvl4pPr marL="174180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4pPr>
            <a:lvl5pPr marL="223964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5pPr>
            <a:lvl6pPr marL="273748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2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6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00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ko-KR" sz="2800" b="1" dirty="0" err="1" smtClean="0">
                <a:latin typeface="黑体" panose="02010609060101010101" charset="-122"/>
                <a:ea typeface="黑体" panose="02010609060101010101" charset="-122"/>
              </a:rPr>
              <a:t>照着天上样式做的物件</a:t>
            </a:r>
            <a:endParaRPr lang="zh-CN" altLang="ko-KR" sz="2800" b="1" dirty="0" err="1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ko-KR" sz="2800" b="1" dirty="0" err="1" smtClean="0">
                <a:latin typeface="黑体" panose="02010609060101010101" charset="-122"/>
                <a:ea typeface="黑体" panose="02010609060101010101" charset="-122"/>
              </a:rPr>
              <a:t>必须用这些祭物去洁净，</a:t>
            </a:r>
            <a:endParaRPr lang="zh-CN" altLang="ko-KR" sz="2800" b="1" dirty="0" err="1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ko-KR" sz="2800" b="1" dirty="0" err="1" smtClean="0">
                <a:latin typeface="黑体" panose="02010609060101010101" charset="-122"/>
                <a:ea typeface="黑体" panose="02010609060101010101" charset="-122"/>
              </a:rPr>
              <a:t>但那天上的本物自然</a:t>
            </a:r>
            <a:endParaRPr lang="zh-CN" altLang="ko-KR" sz="2800" b="1" dirty="0" err="1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ko-KR" sz="2800" b="1" dirty="0" err="1" smtClean="0">
                <a:latin typeface="黑体" panose="02010609060101010101" charset="-122"/>
                <a:ea typeface="黑体" panose="02010609060101010101" charset="-122"/>
              </a:rPr>
              <a:t>当用更美的祭物去洁净。</a:t>
            </a:r>
            <a:endParaRPr lang="ko-KR" altLang="en-US" sz="2800" b="1" dirty="0" err="1" smtClean="0">
              <a:latin typeface="黑体" panose="02010609060101010101" charset="-122"/>
              <a:ea typeface="黑体" panose="02010609060101010101" charset="-122"/>
            </a:endParaRPr>
          </a:p>
          <a:p>
            <a:endParaRPr lang="ko-KR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94" y="2730225"/>
            <a:ext cx="5214874" cy="370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</a:t>
            </a:r>
            <a:r>
              <a:rPr lang="zh-CN" altLang="ko-KR" dirty="0" smtClean="0">
                <a:ea typeface="宋体" panose="02010600030101010101" pitchFamily="2" charset="-122"/>
              </a:rPr>
              <a:t>神所愿的献祭</a:t>
            </a:r>
            <a:endParaRPr lang="zh-CN" altLang="ko-KR" dirty="0" smtClean="0">
              <a:ea typeface="宋体" panose="02010600030101010101" pitchFamily="2" charset="-122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610762" y="1767090"/>
            <a:ext cx="5259687" cy="3746742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75300" y="3277321"/>
            <a:ext cx="2735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4000" b="1" dirty="0" smtClean="0">
                <a:solidFill>
                  <a:srgbClr val="FAA0BA"/>
                </a:solidFill>
                <a:effectLst/>
                <a:latin typeface="黑体" panose="02010609060101010101" charset="-122"/>
                <a:ea typeface="黑体" panose="02010609060101010101" charset="-122"/>
                <a:cs typeface="+mj-cs"/>
              </a:rPr>
              <a:t>完全的献祭</a:t>
            </a:r>
            <a:endParaRPr lang="zh-CN" altLang="ko-KR" sz="4000" b="1" dirty="0" smtClean="0">
              <a:solidFill>
                <a:srgbClr val="FAA0BA"/>
              </a:solidFill>
              <a:effectLst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54725" y="4332056"/>
            <a:ext cx="6096000" cy="18453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ko-KR" sz="2800" b="1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他愿意万人得救，明白真道</a:t>
            </a:r>
            <a:r>
              <a:rPr lang="en-US" altLang="zh-CN" sz="2800" b="1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.</a:t>
            </a:r>
            <a:endParaRPr lang="zh-CN" altLang="ko-KR" sz="2800" b="1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 fontAlgn="base">
              <a:lnSpc>
                <a:spcPct val="150000"/>
              </a:lnSpc>
            </a:pPr>
            <a:endParaRPr lang="zh-CN" altLang="ko-KR" sz="2400" b="1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 fontAlgn="base">
              <a:lnSpc>
                <a:spcPct val="150000"/>
              </a:lnSpc>
            </a:pPr>
            <a:r>
              <a:rPr lang="zh-CN" altLang="ko-KR" sz="2400" b="1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提摩太前书</a:t>
            </a:r>
            <a:r>
              <a:rPr lang="en-US" altLang="zh-CN" sz="2400" b="1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2:4</a:t>
            </a:r>
            <a:r>
              <a:rPr lang="zh-CN" altLang="en-US" sz="2400" b="1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节</a:t>
            </a:r>
            <a:endParaRPr lang="zh-CN" altLang="en-US" sz="2400" b="1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7730" y="1475235"/>
            <a:ext cx="6096000" cy="2399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ko-KR" sz="2600" b="1" dirty="0">
                <a:latin typeface="10X10" panose="020D0604000000000000" pitchFamily="50" charset="-127"/>
                <a:ea typeface="宋体" panose="02010600030101010101" pitchFamily="2" charset="-122"/>
              </a:rPr>
              <a:t>那时，你必喜爱公义的祭和燔祭并全牲的燔祭，那时，人必将公牛献在你坛上。</a:t>
            </a:r>
            <a:endParaRPr lang="zh-CN" altLang="ko-KR" sz="2600" b="1" dirty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endParaRPr lang="zh-CN" altLang="ko-KR" sz="2400" b="1" dirty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 fontAlgn="base">
              <a:lnSpc>
                <a:spcPct val="150000"/>
              </a:lnSpc>
            </a:pPr>
            <a:r>
              <a:rPr lang="zh-CN" altLang="ko-KR" sz="2400" b="1" dirty="0">
                <a:latin typeface="10X10" panose="020D0604000000000000" pitchFamily="50" charset="-127"/>
                <a:ea typeface="宋体" panose="02010600030101010101" pitchFamily="2" charset="-122"/>
              </a:rPr>
              <a:t>诗篇</a:t>
            </a:r>
            <a:r>
              <a:rPr lang="en-US" altLang="zh-CN" sz="2400" b="1" dirty="0">
                <a:latin typeface="10X10" panose="020D0604000000000000" pitchFamily="50" charset="-127"/>
                <a:ea typeface="宋体" panose="02010600030101010101" pitchFamily="2" charset="-122"/>
              </a:rPr>
              <a:t>51:19</a:t>
            </a:r>
            <a:r>
              <a:rPr lang="zh-CN" altLang="en-US" sz="2400" b="1" dirty="0">
                <a:latin typeface="10X10" panose="020D0604000000000000" pitchFamily="50" charset="-127"/>
                <a:ea typeface="宋体" panose="02010600030101010101" pitchFamily="2" charset="-122"/>
              </a:rPr>
              <a:t>节</a:t>
            </a:r>
            <a:endParaRPr lang="zh-CN" altLang="en-US" sz="2400" b="1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1190" y="381635"/>
            <a:ext cx="11398250" cy="798830"/>
          </a:xfrm>
        </p:spPr>
        <p:txBody>
          <a:bodyPr>
            <a:normAutofit/>
          </a:bodyPr>
          <a:lstStyle/>
          <a:p>
            <a:r>
              <a:rPr lang="zh-CN" altLang="ko-KR" dirty="0" smtClean="0">
                <a:latin typeface="黑体" panose="02010609060101010101" charset="-122"/>
                <a:ea typeface="黑体" panose="02010609060101010101" charset="-122"/>
              </a:rPr>
              <a:t>话语里神所准备的赎罪</a:t>
            </a:r>
            <a:endParaRPr lang="zh-CN" altLang="ko-KR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2819" y="1840260"/>
            <a:ext cx="10786872" cy="363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ko-KR" altLang="en-US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我涂抹了你的过犯，像厚云消散；我涂抹了你的罪恶，如薄云灭没。你当归向我，因我救赎了你。(以赛亚书 44:22 和合本)</a:t>
            </a:r>
            <a:endParaRPr lang="ko-KR" altLang="en-US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400" b="1" kern="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2.我要除净他们的一切罪，就是向我所犯的罪；又要赦免他们的一切罪，就是干犯我、违背我的罪。 (耶利米书 33:8 和合本)</a:t>
            </a:r>
            <a:endParaRPr lang="en-US" altLang="ko-KR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fontAlgn="base">
              <a:lnSpc>
                <a:spcPct val="160000"/>
              </a:lnSpc>
            </a:pPr>
            <a:endParaRPr lang="zh-CN" altLang="en-US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34920" y="466725"/>
            <a:ext cx="11752580" cy="798830"/>
          </a:xfrm>
        </p:spPr>
        <p:txBody>
          <a:bodyPr>
            <a:normAutofit/>
          </a:bodyPr>
          <a:lstStyle/>
          <a:p>
            <a:r>
              <a:rPr lang="zh-CN" altLang="ko-KR" dirty="0" smtClean="0">
                <a:latin typeface="黑体" panose="02010609060101010101" charset="-122"/>
                <a:ea typeface="黑体" panose="02010609060101010101" charset="-122"/>
              </a:rPr>
              <a:t>话语里面的神所准备的赎罪</a:t>
            </a:r>
            <a:endParaRPr lang="zh-CN" altLang="ko-KR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73304" y="2114580"/>
            <a:ext cx="10786872" cy="363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3.我要赦免他们的罪孽，不再记念他们的罪恶。这是耶和华说的。”</a:t>
            </a:r>
            <a:endParaRPr lang="en-US" altLang="ko-KR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fontAlgn="base">
              <a:lnSpc>
                <a:spcPct val="160000"/>
              </a:lnSpc>
            </a:pPr>
            <a:r>
              <a:rPr lang="en-US" altLang="ko-KR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(耶利米书 31:34 和合本)</a:t>
            </a:r>
            <a:endParaRPr lang="en-US" altLang="ko-KR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fontAlgn="base">
              <a:lnSpc>
                <a:spcPct val="160000"/>
              </a:lnSpc>
            </a:pPr>
            <a:endParaRPr lang="en-US" altLang="ko-KR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ko-KR" altLang="en-US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耶和华说：“当那日子、那时候，虽寻以色列的罪孽，一无所有；虽寻犹大的罪恶，也无所见；因为我所留下的人，我必赦免。”</a:t>
            </a:r>
            <a:endParaRPr lang="ko-KR" altLang="en-US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fontAlgn="base">
              <a:lnSpc>
                <a:spcPct val="160000"/>
              </a:lnSpc>
            </a:pPr>
            <a:r>
              <a:rPr lang="ko-KR" altLang="en-US" sz="2400" b="1" kern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(耶利米书 50:20 和合本)</a:t>
            </a:r>
            <a:endParaRPr lang="ko-KR" altLang="en-US" sz="2400" b="1" kern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435372"/>
            <a:ext cx="10972800" cy="798568"/>
          </a:xfrm>
        </p:spPr>
        <p:txBody>
          <a:bodyPr/>
          <a:lstStyle/>
          <a:p>
            <a:r>
              <a:rPr lang="ko-KR" altLang="en-US" smtClean="0"/>
              <a:t>但以理的77天</a:t>
            </a:r>
            <a:endParaRPr lang="ko-KR" altLang="en-US" smtClean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01015" y="1507490"/>
            <a:ext cx="6021705" cy="4823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“为你本国之民和你圣城，已经定了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七十个七。要止住罪过，除净罪恶，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赎尽罪孽，引进（或译：彰显）永义，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封住异象和预言，并膏至圣者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（者：或译所）。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ko-KR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(但以理书 9:24 和合本)</a:t>
            </a:r>
            <a:endParaRPr lang="ko-KR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ko-KR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>
            <a:fillRect/>
          </a:stretch>
        </p:blipFill>
        <p:spPr>
          <a:xfrm>
            <a:off x="6923278" y="3253129"/>
            <a:ext cx="5238750" cy="339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黑体" panose="02010609060101010101" charset="-122"/>
                <a:ea typeface="黑体" panose="02010609060101010101" charset="-122"/>
              </a:rPr>
              <a:t>耶稣的诞生</a:t>
            </a:r>
            <a:endParaRPr lang="ko-KR" altLang="en-US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70432"/>
            <a:ext cx="6509192" cy="5193792"/>
          </a:xfrm>
        </p:spPr>
      </p:pic>
      <p:sp>
        <p:nvSpPr>
          <p:cNvPr id="5" name="직사각형 4"/>
          <p:cNvSpPr/>
          <p:nvPr/>
        </p:nvSpPr>
        <p:spPr>
          <a:xfrm>
            <a:off x="7386574" y="1654665"/>
            <a:ext cx="4715256" cy="422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耶稣基督降生的事记在下面：他母亲马利亚已经许配了约瑟，还没有迎娶，马利亚就从圣灵怀了孕。 </a:t>
            </a:r>
            <a:endParaRPr lang="ko-KR" altLang="en-US" sz="24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fontAlgn="base">
              <a:lnSpc>
                <a:spcPct val="160000"/>
              </a:lnSpc>
            </a:pPr>
            <a:endParaRPr lang="ko-KR" altLang="en-US" sz="24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fontAlgn="base">
              <a:lnSpc>
                <a:spcPct val="16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(马太福音 1:18 和合本)</a:t>
            </a:r>
            <a:endParaRPr lang="ko-KR" altLang="en-US" sz="24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fontAlgn="base">
              <a:lnSpc>
                <a:spcPct val="160000"/>
              </a:lnSpc>
            </a:pPr>
            <a:endParaRPr lang="ko-KR" altLang="en-US" sz="24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ko-KR" dirty="0" err="1" smtClean="0">
                <a:ea typeface="宋体" panose="02010600030101010101" pitchFamily="2" charset="-122"/>
              </a:rPr>
              <a:t>施洗约翰和耶稣</a:t>
            </a:r>
            <a:endParaRPr lang="zh-CN" altLang="ko-KR" dirty="0">
              <a:ea typeface="宋体" panose="02010600030101010101" pitchFamily="2" charset="-12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1645" y="1132840"/>
            <a:ext cx="4006215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zh-CN" altLang="ko-KR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那时耶稣从加利利到约旦河要受约翰的洗礼</a:t>
            </a:r>
            <a:r>
              <a:rPr lang="en-US" altLang="zh-CN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.</a:t>
            </a:r>
            <a:endParaRPr lang="zh-CN" altLang="ko-KR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 fontAlgn="base">
              <a:lnSpc>
                <a:spcPct val="160000"/>
              </a:lnSpc>
            </a:pPr>
            <a:r>
              <a:rPr lang="zh-CN" altLang="ko-KR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（马太福音</a:t>
            </a:r>
            <a:r>
              <a:rPr lang="en-US" altLang="zh-CN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3:13</a:t>
            </a:r>
            <a:r>
              <a:rPr lang="zh-CN" altLang="en-US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节）</a:t>
            </a:r>
            <a:endParaRPr lang="zh-CN" altLang="en-US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5" y="2599372"/>
            <a:ext cx="3410296" cy="4258628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741418" y="1576212"/>
            <a:ext cx="7072804" cy="5236068"/>
            <a:chOff x="4663948" y="1826402"/>
            <a:chExt cx="7072804" cy="523606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203" y="2803842"/>
              <a:ext cx="7072549" cy="4258628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4663948" y="1826402"/>
              <a:ext cx="7071995" cy="9772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zh-CN" altLang="en-US" b="1" kern="0" dirty="0">
                  <a:solidFill>
                    <a:schemeClr val="tx1"/>
                  </a:solidFill>
                  <a:latin typeface="10X10" panose="020D0604000000000000" pitchFamily="50" charset="-127"/>
                  <a:ea typeface="宋体" panose="02010600030101010101" pitchFamily="2" charset="-122"/>
                  <a:sym typeface="+mn-ea"/>
                </a:rPr>
                <a:t>看啊！神的羔羊，背负世人得罪孽的！</a:t>
              </a:r>
              <a:endParaRPr lang="zh-CN" altLang="en-US" b="1" kern="0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endParaRPr>
            </a:p>
            <a:p>
              <a:pPr algn="ctr" fontAlgn="base">
                <a:lnSpc>
                  <a:spcPct val="160000"/>
                </a:lnSpc>
              </a:pPr>
              <a:r>
                <a:rPr lang="zh-CN" altLang="en-US" b="1" kern="0" dirty="0">
                  <a:solidFill>
                    <a:schemeClr val="tx1"/>
                  </a:solidFill>
                  <a:latin typeface="10X10" panose="020D0604000000000000" pitchFamily="50" charset="-127"/>
                  <a:ea typeface="宋体" panose="02010600030101010101" pitchFamily="2" charset="-122"/>
                  <a:sym typeface="+mn-ea"/>
                </a:rPr>
                <a:t>约翰福音</a:t>
              </a:r>
              <a:r>
                <a:rPr lang="en-US" altLang="zh-CN" b="1" kern="0" dirty="0">
                  <a:solidFill>
                    <a:schemeClr val="tx1"/>
                  </a:solidFill>
                  <a:latin typeface="10X10" panose="020D0604000000000000" pitchFamily="50" charset="-127"/>
                  <a:ea typeface="宋体" panose="02010600030101010101" pitchFamily="2" charset="-122"/>
                  <a:sym typeface="+mn-ea"/>
                </a:rPr>
                <a:t>1:29</a:t>
              </a:r>
              <a:endParaRPr lang="en-US" altLang="zh-CN" sz="1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50" charset="-127"/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196" y="576977"/>
            <a:ext cx="10972800" cy="798568"/>
          </a:xfrm>
        </p:spPr>
        <p:txBody>
          <a:bodyPr/>
          <a:lstStyle/>
          <a:p>
            <a:r>
              <a:rPr smtClean="0"/>
              <a:t>成了</a:t>
            </a:r>
            <a:endParaRPr smtClean="0"/>
          </a:p>
        </p:txBody>
      </p:sp>
      <p:sp>
        <p:nvSpPr>
          <p:cNvPr id="7" name="직사각형 6"/>
          <p:cNvSpPr/>
          <p:nvPr/>
        </p:nvSpPr>
        <p:spPr>
          <a:xfrm>
            <a:off x="414020" y="2499360"/>
            <a:ext cx="496316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zh-CN" altLang="ko-KR" sz="2000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耶稣尝了那醋，就说：成了！</a:t>
            </a:r>
            <a:endParaRPr lang="zh-CN" altLang="ko-KR" sz="2000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just" fontAlgn="base">
              <a:lnSpc>
                <a:spcPct val="160000"/>
              </a:lnSpc>
            </a:pPr>
            <a:r>
              <a:rPr lang="zh-CN" altLang="ko-KR" sz="2000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便低下头将灵魂交付神了！</a:t>
            </a:r>
            <a:endParaRPr lang="zh-CN" altLang="ko-KR" sz="2000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pPr algn="r" fontAlgn="base">
              <a:lnSpc>
                <a:spcPct val="160000"/>
              </a:lnSpc>
            </a:pPr>
            <a:r>
              <a:rPr lang="zh-CN" altLang="ko-KR" sz="2000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约翰福音</a:t>
            </a:r>
            <a:r>
              <a:rPr lang="en-US" altLang="zh-CN" sz="2000" kern="0" dirty="0">
                <a:solidFill>
                  <a:srgbClr val="000000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19:30</a:t>
            </a:r>
            <a:endParaRPr lang="en-US" altLang="zh-CN" sz="2000" kern="0" dirty="0">
              <a:solidFill>
                <a:srgbClr val="000000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08" y="1984248"/>
            <a:ext cx="6131576" cy="459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467993" y="1727219"/>
            <a:ext cx="5924550" cy="12143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</a:rPr>
              <a:t>THANK YOU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SmBd" panose="020406030603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477980" y="2787501"/>
            <a:ext cx="6047117" cy="23377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ko-KR" sz="2400" dirty="0">
                <a:solidFill>
                  <a:schemeClr val="tx1"/>
                </a:solidFill>
              </a:rPr>
              <a:t>但这祭物是叫人每年想起罪来，</a:t>
            </a:r>
            <a:endParaRPr lang="zh-CN" altLang="ko-KR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ko-KR" sz="2400" dirty="0">
                <a:solidFill>
                  <a:schemeClr val="tx1"/>
                </a:solidFill>
              </a:rPr>
              <a:t>因为公牛和山羊的血断不能除罪。</a:t>
            </a:r>
            <a:endParaRPr lang="zh-CN" altLang="ko-KR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6615" y="1099820"/>
            <a:ext cx="475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50" charset="-127"/>
                <a:ea typeface="宋体" panose="02010600030101010101" pitchFamily="2" charset="-122"/>
              </a:rPr>
              <a:t>希伯来书</a:t>
            </a:r>
            <a:r>
              <a:rPr lang="en-US" altLang="zh-CN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50" charset="-127"/>
                <a:ea typeface="宋体" panose="02010600030101010101" pitchFamily="2" charset="-122"/>
              </a:rPr>
              <a:t>10:3-4</a:t>
            </a:r>
            <a:r>
              <a:rPr lang="zh-CN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50" charset="-127"/>
                <a:ea typeface="宋体" panose="02010600030101010101" pitchFamily="2" charset="-122"/>
              </a:rPr>
              <a:t>节</a:t>
            </a:r>
            <a:r>
              <a:rPr lang="ko-KR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endParaRPr lang="ko-KR" alt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平民的赎罪祭的问题点</a:t>
            </a:r>
            <a:r>
              <a:rPr lang="ko-KR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5" y="1312434"/>
            <a:ext cx="5460405" cy="467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2434"/>
            <a:ext cx="6019800" cy="467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" b="56487"/>
          <a:stretch>
            <a:fillRect/>
          </a:stretch>
        </p:blipFill>
        <p:spPr>
          <a:xfrm>
            <a:off x="172321" y="1787652"/>
            <a:ext cx="6493656" cy="397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 smtClean="0">
                <a:solidFill>
                  <a:schemeClr val="tx2"/>
                </a:solidFill>
                <a:ea typeface="宋体" panose="02010600030101010101" pitchFamily="2" charset="-122"/>
              </a:rPr>
              <a:t>大</a:t>
            </a:r>
            <a:r>
              <a:rPr lang="zh-CN" dirty="0" smtClean="0">
                <a:ea typeface="宋体" panose="02010600030101010101" pitchFamily="2" charset="-122"/>
              </a:rPr>
              <a:t>赎罪日</a:t>
            </a:r>
            <a:r>
              <a:rPr lang="en-US" altLang="zh-CN" dirty="0" smtClean="0">
                <a:ea typeface="宋体" panose="02010600030101010101" pitchFamily="2" charset="-122"/>
              </a:rPr>
              <a:t>-</a:t>
            </a:r>
            <a:r>
              <a:rPr lang="zh-CN" dirty="0" smtClean="0">
                <a:ea typeface="宋体" panose="02010600030101010101" pitchFamily="2" charset="-122"/>
              </a:rPr>
              <a:t>一年一次（</a:t>
            </a:r>
            <a:r>
              <a:rPr lang="en-US" altLang="zh-CN" dirty="0" smtClean="0">
                <a:ea typeface="宋体" panose="02010600030101010101" pitchFamily="2" charset="-122"/>
              </a:rPr>
              <a:t>7</a:t>
            </a:r>
            <a:r>
              <a:rPr lang="zh-CN" dirty="0" smtClean="0">
                <a:ea typeface="宋体" panose="02010600030101010101" pitchFamily="2" charset="-122"/>
              </a:rPr>
              <a:t>月</a:t>
            </a:r>
            <a:r>
              <a:rPr lang="en-US" altLang="zh-CN" dirty="0" smtClean="0">
                <a:ea typeface="宋体" panose="02010600030101010101" pitchFamily="2" charset="-122"/>
              </a:rPr>
              <a:t>10</a:t>
            </a:r>
            <a:r>
              <a:rPr lang="zh-CN" dirty="0" smtClean="0">
                <a:ea typeface="宋体" panose="02010600030101010101" pitchFamily="2" charset="-122"/>
              </a:rPr>
              <a:t>日）</a:t>
            </a:r>
            <a:endParaRPr lang="zh-CN" dirty="0" smtClean="0">
              <a:ea typeface="宋体" panose="02010600030101010101" pitchFamily="2" charset="-122"/>
            </a:endParaRPr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9" r="2126" b="18012"/>
          <a:stretch>
            <a:fillRect/>
          </a:stretch>
        </p:blipFill>
        <p:spPr>
          <a:xfrm>
            <a:off x="6926688" y="1787651"/>
            <a:ext cx="5057529" cy="397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ko-KR" dirty="0" smtClean="0">
                <a:solidFill>
                  <a:schemeClr val="tx1"/>
                </a:solidFill>
                <a:ea typeface="宋体" panose="02010600030101010101" pitchFamily="2" charset="-122"/>
              </a:rPr>
              <a:t>旧约祭司的不完全</a:t>
            </a:r>
            <a:endParaRPr lang="zh-CN" altLang="ko-KR" dirty="0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12748"/>
            <a:ext cx="7204170" cy="48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아래쪽 화살표 설명선 12"/>
          <p:cNvSpPr/>
          <p:nvPr/>
        </p:nvSpPr>
        <p:spPr>
          <a:xfrm>
            <a:off x="2364105" y="3154045"/>
            <a:ext cx="4485005" cy="3361055"/>
          </a:xfrm>
          <a:prstGeom prst="down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动物的血断不能除罪</a:t>
            </a:r>
            <a:endParaRPr lang="zh-CN" altLang="ko-K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 descr="19平民的祭祀"/>
          <p:cNvPicPr>
            <a:picLocks noChangeAspect="1"/>
          </p:cNvPicPr>
          <p:nvPr/>
        </p:nvPicPr>
        <p:blipFill>
          <a:blip r:embed="rId2"/>
          <a:srcRect l="2461" t="3387" r="2893" b="3221"/>
          <a:stretch>
            <a:fillRect/>
          </a:stretch>
        </p:blipFill>
        <p:spPr>
          <a:xfrm>
            <a:off x="6849110" y="1598295"/>
            <a:ext cx="4692015" cy="319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768112"/>
            <a:ext cx="10972800" cy="798568"/>
          </a:xfrm>
        </p:spPr>
        <p:txBody>
          <a:bodyPr/>
          <a:lstStyle/>
          <a:p>
            <a:r>
              <a:rPr lang="ko-KR" altLang="en-US" dirty="0" smtClean="0"/>
              <a:t> </a:t>
            </a:r>
            <a:r>
              <a:rPr lang="zh-CN" altLang="ko-KR" dirty="0" smtClean="0">
                <a:ea typeface="宋体" panose="02010600030101010101" pitchFamily="2" charset="-122"/>
              </a:rPr>
              <a:t>希伯来书</a:t>
            </a:r>
            <a:r>
              <a:rPr lang="en-US" altLang="zh-CN" dirty="0" smtClean="0">
                <a:ea typeface="宋体" panose="02010600030101010101" pitchFamily="2" charset="-122"/>
              </a:rPr>
              <a:t>8:5</a:t>
            </a:r>
            <a:r>
              <a:rPr lang="zh-CN" dirty="0" smtClean="0">
                <a:ea typeface="宋体" panose="02010600030101010101" pitchFamily="2" charset="-122"/>
              </a:rPr>
              <a:t>节</a:t>
            </a:r>
            <a:endParaRPr lang="zh-CN" dirty="0" smtClean="0">
              <a:ea typeface="宋体" panose="02010600030101010101" pitchFamily="2" charset="-122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9430" y="1792605"/>
            <a:ext cx="4785995" cy="29273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ko-KR" altLang="en-US" sz="2800" b="1" dirty="0" err="1" smtClean="0"/>
          </a:p>
          <a:p>
            <a:pPr algn="ctr">
              <a:lnSpc>
                <a:spcPct val="150000"/>
              </a:lnSpc>
            </a:pPr>
            <a:r>
              <a:rPr lang="zh-CN" sz="2800" b="1" dirty="0">
                <a:ea typeface="宋体" panose="02010600030101010101" pitchFamily="2" charset="-122"/>
              </a:rPr>
              <a:t>他们所侍奉的事本是</a:t>
            </a:r>
            <a:endParaRPr lang="zh-CN" sz="2800" b="1" dirty="0"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sz="2800" b="1" dirty="0">
                <a:ea typeface="宋体" panose="02010600030101010101" pitchFamily="2" charset="-122"/>
              </a:rPr>
              <a:t>天上事的形状和影像</a:t>
            </a:r>
            <a:endParaRPr lang="zh-CN" sz="2800" b="1" dirty="0">
              <a:ea typeface="宋体" panose="02010600030101010101" pitchFamily="2" charset="-122"/>
            </a:endParaRPr>
          </a:p>
        </p:txBody>
      </p:sp>
      <p:pic>
        <p:nvPicPr>
          <p:cNvPr id="5" name="그림 4" descr="C:\Users\pangwang\Desktop\17ee4df24ce70e3d-5f1699dd59929156-ee712910fa808c76580de35f7b231929.jpg17ee4df24ce70e3d-5f1699dd59929156-ee712910fa808c76580de35f7b23192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409690" y="1567180"/>
            <a:ext cx="4982845" cy="451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7" r="69552" b="9907"/>
          <a:stretch>
            <a:fillRect/>
          </a:stretch>
        </p:blipFill>
        <p:spPr bwMode="auto">
          <a:xfrm>
            <a:off x="114935" y="3630295"/>
            <a:ext cx="3712210" cy="27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990" y="65401"/>
            <a:ext cx="3603279" cy="25691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28" y="65401"/>
            <a:ext cx="3682829" cy="25691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838" y="3617595"/>
            <a:ext cx="3682829" cy="26911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0" y="65401"/>
            <a:ext cx="3686692" cy="25691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625" y="3630232"/>
            <a:ext cx="3603279" cy="26785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4935" y="2634615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ym typeface="+mn-ea"/>
              </a:rPr>
              <a:t>燔祭坛</a:t>
            </a:r>
            <a:endParaRPr lang="zh-CN" altLang="en-US" sz="2800" b="1"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335" y="6004560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ym typeface="+mn-ea"/>
              </a:rPr>
              <a:t>饼桌</a:t>
            </a:r>
            <a:endParaRPr lang="zh-CN" altLang="en-US" sz="2800" b="1"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55135" y="6082030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ym typeface="+mn-ea"/>
              </a:rPr>
              <a:t>香坛</a:t>
            </a:r>
            <a:endParaRPr lang="zh-CN" altLang="en-US" sz="2800" b="1"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65185" y="6082030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ym typeface="+mn-ea"/>
              </a:rPr>
              <a:t>约柜</a:t>
            </a:r>
            <a:endParaRPr lang="zh-CN" altLang="en-US" sz="2800" b="1"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55135" y="2618740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ym typeface="+mn-ea"/>
              </a:rPr>
              <a:t>洗濯盆</a:t>
            </a:r>
            <a:endParaRPr lang="zh-CN" altLang="en-US" sz="2800" b="1"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23910" y="2632075"/>
            <a:ext cx="3686810" cy="789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ym typeface="+mn-ea"/>
              </a:rPr>
              <a:t>灯台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609601" y="311763"/>
            <a:ext cx="10972800" cy="79856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l" defTabSz="995045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AA6C83"/>
                </a:solidFill>
                <a:effectLst/>
                <a:latin typeface="Noto Sans" panose="020B0502040504020204" pitchFamily="34" charset="0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rgbClr val="C00000"/>
                </a:solidFill>
              </a:rPr>
              <a:t>  </a:t>
            </a:r>
            <a:r>
              <a:rPr lang="zh-CN" altLang="ko-KR" dirty="0" smtClean="0">
                <a:ea typeface="宋体" panose="02010600030101010101" pitchFamily="2" charset="-122"/>
              </a:rPr>
              <a:t>希伯来书</a:t>
            </a:r>
            <a:r>
              <a:rPr lang="en-US" altLang="zh-CN" dirty="0" smtClean="0">
                <a:ea typeface="宋体" panose="02010600030101010101" pitchFamily="2" charset="-122"/>
              </a:rPr>
              <a:t>9:9</a:t>
            </a:r>
            <a:r>
              <a:rPr lang="zh-CN" dirty="0" smtClean="0">
                <a:ea typeface="宋体" panose="02010600030101010101" pitchFamily="2" charset="-122"/>
              </a:rPr>
              <a:t>节</a:t>
            </a:r>
            <a:endParaRPr lang="zh-CN" dirty="0" smtClean="0">
              <a:ea typeface="宋体" panose="02010600030101010101" pitchFamily="2" charset="-122"/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609601" y="2033367"/>
            <a:ext cx="10972800" cy="482341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373380" indent="-37338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/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1pPr>
            <a:lvl2pPr marL="808990" indent="-31115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2pPr>
            <a:lvl3pPr marL="1244600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3pPr>
            <a:lvl4pPr marL="174180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4pPr>
            <a:lvl5pPr marL="223964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Malgun Gothic" panose="020B0503020000020004" pitchFamily="50" charset="-127"/>
                <a:cs typeface="+mn-cs"/>
              </a:defRPr>
            </a:lvl5pPr>
            <a:lvl6pPr marL="273748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2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6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005" indent="-248920" algn="l" defTabSz="995045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</a:rPr>
              <a:t>那头一层帐幕作现今的表样，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</a:rPr>
              <a:t>所献的礼物和祭物，就着良心说，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</a:rPr>
              <a:t>都不能叫礼拜的人得以完全。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WPS 演示</Application>
  <PresentationFormat>와이드스크린</PresentationFormat>
  <Paragraphs>108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Malgun Gothic</vt:lpstr>
      <vt:lpstr>GulimChe</vt:lpstr>
      <vt:lpstr>Noto Sans</vt:lpstr>
      <vt:lpstr>10X10</vt:lpstr>
      <vt:lpstr>Adobe Garamond Pro Bold</vt:lpstr>
      <vt:lpstr>Garamond</vt:lpstr>
      <vt:lpstr>HCR Batang</vt:lpstr>
      <vt:lpstr>Minion Pro SmBd</vt:lpstr>
      <vt:lpstr>Segoe Print</vt:lpstr>
      <vt:lpstr>微软雅黑</vt:lpstr>
      <vt:lpstr>Arial Unicode MS</vt:lpstr>
      <vt:lpstr>等线</vt:lpstr>
      <vt:lpstr>BatangChe</vt:lpstr>
      <vt:lpstr>New Press Eroded</vt:lpstr>
      <vt:lpstr>黑体</vt:lpstr>
      <vt:lpstr>Office 테마</vt:lpstr>
      <vt:lpstr>PowerPoint 演示文稿</vt:lpstr>
      <vt:lpstr>PowerPoint 演示文稿</vt:lpstr>
      <vt:lpstr>평민의 속죄제사의 문제점平民的赎罪祭的问题点 </vt:lpstr>
      <vt:lpstr>대속죄일 - 1년 1차 (7월 10일) 大赎罪日-一年一次（7月10日）</vt:lpstr>
      <vt:lpstr>구약 속죄제사의 불완전함 旧约祭司的不完全</vt:lpstr>
      <vt:lpstr>히브리서 8장 5절 希伯来书8:5节</vt:lpstr>
      <vt:lpstr>PowerPoint 演示文稿</vt:lpstr>
      <vt:lpstr>PowerPoint 演示文稿</vt:lpstr>
      <vt:lpstr>PowerPoint 演示文稿</vt:lpstr>
      <vt:lpstr>PowerPoint 演示文稿</vt:lpstr>
      <vt:lpstr>하나님이 원하시는 제사  神所愿的献祭</vt:lpstr>
      <vt:lpstr>말씀속에 하나님이 준비한 속죄话语里神所准备的赎罪</vt:lpstr>
      <vt:lpstr>말씀속에 하나님이 준비한 속죄 话语里面的神所准备的赎罪</vt:lpstr>
      <vt:lpstr>다니엘의 칠십이레 </vt:lpstr>
      <vt:lpstr>예수님의 탄생</vt:lpstr>
      <vt:lpstr>세례요한과 예수님</vt:lpstr>
      <vt:lpstr>다이루었다.</vt:lpstr>
      <vt:lpstr>THANK YOU</vt:lpstr>
    </vt:vector>
  </TitlesOfParts>
  <Company>(주) 예스폼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템플릿</dc:title>
  <dc:creator>문서서식 예스폼(www.yesform.com) 김다혜</dc:creator>
  <dc:description>본 문서의 저작권은 예스폼(Yesform)에 있으며 
무단 복제 배포 시 법적인 제재를 받을 수 있습니다.</dc:description>
  <cp:category>www.yesform.com</cp:category>
  <cp:lastModifiedBy>pangwang</cp:lastModifiedBy>
  <cp:revision>73</cp:revision>
  <dcterms:created xsi:type="dcterms:W3CDTF">2018-11-28T08:53:00Z</dcterms:created>
  <dcterms:modified xsi:type="dcterms:W3CDTF">2022-12-05T03:07:06Z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