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08" r:id="rId3"/>
    <p:sldId id="1134" r:id="rId5"/>
    <p:sldId id="1135" r:id="rId6"/>
    <p:sldId id="1136" r:id="rId7"/>
    <p:sldId id="1137" r:id="rId8"/>
    <p:sldId id="1138" r:id="rId9"/>
    <p:sldId id="1139" r:id="rId10"/>
    <p:sldId id="1140" r:id="rId11"/>
    <p:sldId id="1141" r:id="rId12"/>
    <p:sldId id="1143" r:id="rId13"/>
    <p:sldId id="1144" r:id="rId14"/>
    <p:sldId id="1148" r:id="rId15"/>
    <p:sldId id="1153" r:id="rId16"/>
    <p:sldId id="1152" r:id="rId17"/>
    <p:sldId id="1154" r:id="rId18"/>
    <p:sldId id="1155" r:id="rId19"/>
    <p:sldId id="1166" r:id="rId20"/>
    <p:sldId id="1157" r:id="rId21"/>
    <p:sldId id="1158" r:id="rId22"/>
    <p:sldId id="1159" r:id="rId23"/>
    <p:sldId id="1160" r:id="rId24"/>
    <p:sldId id="1161" r:id="rId25"/>
    <p:sldId id="1162" r:id="rId26"/>
    <p:sldId id="1163" r:id="rId27"/>
    <p:sldId id="1164" r:id="rId28"/>
    <p:sldId id="516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BB3C1"/>
    <a:srgbClr val="95DEE4"/>
    <a:srgbClr val="7298DF"/>
    <a:srgbClr val="1F4E79"/>
    <a:srgbClr val="C5C5C3"/>
    <a:srgbClr val="969696"/>
    <a:srgbClr val="FFC000"/>
    <a:srgbClr val="ED7D31"/>
    <a:srgbClr val="224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2579" autoAdjust="0"/>
  </p:normalViewPr>
  <p:slideViewPr>
    <p:cSldViewPr snapToGrid="0" showGuides="1">
      <p:cViewPr varScale="1">
        <p:scale>
          <a:sx n="67" d="100"/>
          <a:sy n="67" d="100"/>
        </p:scale>
        <p:origin x="858" y="60"/>
      </p:cViewPr>
      <p:guideLst>
        <p:guide orient="horz" pos="455"/>
        <p:guide pos="4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C39A6-4C52-4804-8B80-6EF4D3149A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1DB7E-4CB5-4ABA-993C-C818B2A9FB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1DB7E-4CB5-4ABA-993C-C818B2A9FB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FA02-530C-4634-8731-CFFE3675F7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2D09-6E80-4F0C-B1A1-3E3C01CB43D5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b="34736"/>
          <a:stretch>
            <a:fillRect/>
          </a:stretch>
        </p:blipFill>
        <p:spPr>
          <a:xfrm>
            <a:off x="2827852" y="3925595"/>
            <a:ext cx="4267570" cy="29324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/>
          <a:srcRect t="18901" r="28003"/>
          <a:stretch>
            <a:fillRect/>
          </a:stretch>
        </p:blipFill>
        <p:spPr>
          <a:xfrm>
            <a:off x="6937992" y="35897"/>
            <a:ext cx="5254008" cy="5255676"/>
          </a:xfrm>
          <a:prstGeom prst="rect">
            <a:avLst/>
          </a:prstGeom>
        </p:spPr>
      </p:pic>
      <p:sp>
        <p:nvSpPr>
          <p:cNvPr id="10" name="Freeform 3529"/>
          <p:cNvSpPr/>
          <p:nvPr userDrawn="1"/>
        </p:nvSpPr>
        <p:spPr bwMode="auto">
          <a:xfrm rot="10800000" flipV="1">
            <a:off x="0" y="6515099"/>
            <a:ext cx="12192000" cy="342904"/>
          </a:xfrm>
          <a:custGeom>
            <a:avLst/>
            <a:gdLst>
              <a:gd name="T0" fmla="*/ 7186 w 7186"/>
              <a:gd name="T1" fmla="*/ 246 h 246"/>
              <a:gd name="T2" fmla="*/ 0 w 7186"/>
              <a:gd name="T3" fmla="*/ 246 h 246"/>
              <a:gd name="T4" fmla="*/ 0 w 7186"/>
              <a:gd name="T5" fmla="*/ 0 h 246"/>
              <a:gd name="T6" fmla="*/ 7186 w 7186"/>
              <a:gd name="T7" fmla="*/ 2 h 246"/>
              <a:gd name="T8" fmla="*/ 7186 w 7186"/>
              <a:gd name="T9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86" h="246">
                <a:moveTo>
                  <a:pt x="7186" y="246"/>
                </a:moveTo>
                <a:lnTo>
                  <a:pt x="0" y="246"/>
                </a:lnTo>
                <a:lnTo>
                  <a:pt x="0" y="0"/>
                </a:lnTo>
                <a:lnTo>
                  <a:pt x="7186" y="2"/>
                </a:lnTo>
                <a:lnTo>
                  <a:pt x="7186" y="246"/>
                </a:lnTo>
                <a:close/>
              </a:path>
            </a:pathLst>
          </a:custGeom>
          <a:solidFill>
            <a:srgbClr val="00A3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/>
          <a:srcRect l="80947" t="15110" b="50658"/>
          <a:stretch>
            <a:fillRect/>
          </a:stretch>
        </p:blipFill>
        <p:spPr>
          <a:xfrm rot="5400000">
            <a:off x="808190" y="-808190"/>
            <a:ext cx="1211470" cy="282785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0" y="6982406"/>
            <a:ext cx="31016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定制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：静水流深工作室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QQ</a:t>
            </a: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276060523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微信：</a:t>
            </a:r>
            <a:r>
              <a:rPr lang="en-US" altLang="zh-CN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whishile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电话：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18928897164</a:t>
            </a:r>
            <a:endParaRPr lang="zh-CN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11173216" y="315251"/>
            <a:ext cx="789139" cy="340313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1093727" y="285352"/>
            <a:ext cx="948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LOGO</a:t>
            </a:r>
            <a:endParaRPr lang="zh-CN" altLang="en-US" i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0" y="6982406"/>
            <a:ext cx="31016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定制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：静水流深工作室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QQ</a:t>
            </a: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276060523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微信：</a:t>
            </a:r>
            <a:r>
              <a:rPr lang="en-US" altLang="zh-CN" sz="1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whishile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电话：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18928897164</a:t>
            </a:r>
            <a:endParaRPr lang="zh-CN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58713" y="272826"/>
            <a:ext cx="948117" cy="370212"/>
            <a:chOff x="258713" y="272826"/>
            <a:chExt cx="948117" cy="370212"/>
          </a:xfrm>
        </p:grpSpPr>
        <p:sp>
          <p:nvSpPr>
            <p:cNvPr id="8" name="矩形: 圆角 7"/>
            <p:cNvSpPr/>
            <p:nvPr userDrawn="1"/>
          </p:nvSpPr>
          <p:spPr>
            <a:xfrm>
              <a:off x="338202" y="302725"/>
              <a:ext cx="789139" cy="340313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258713" y="272826"/>
              <a:ext cx="94811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LOGO</a:t>
              </a:r>
              <a:endParaRPr lang="zh-CN" alt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DE807-215E-47EB-B84B-198322179C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4D9BF-80BE-46C2-A213-B29FE6F6BA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jpe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GIF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4586216" y="1704178"/>
            <a:ext cx="3304377" cy="323460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372988" y="1460579"/>
            <a:ext cx="3771056" cy="3691431"/>
          </a:xfrm>
          <a:prstGeom prst="ellipse">
            <a:avLst/>
          </a:prstGeom>
          <a:noFill/>
          <a:ln>
            <a:solidFill>
              <a:schemeClr val="bg1">
                <a:lumMod val="6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372988" y="1460579"/>
            <a:ext cx="3771056" cy="3691431"/>
          </a:xfrm>
          <a:prstGeom prst="ellipse">
            <a:avLst/>
          </a:prstGeom>
          <a:noFill/>
          <a:ln>
            <a:solidFill>
              <a:schemeClr val="bg1">
                <a:lumMod val="6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960510" y="989352"/>
            <a:ext cx="4673824" cy="4575138"/>
          </a:xfrm>
          <a:prstGeom prst="ellipse">
            <a:avLst/>
          </a:prstGeom>
          <a:noFill/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85970" y="2788920"/>
            <a:ext cx="333756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  <a:cs typeface="Segoe UI" panose="020B0502040204020203" pitchFamily="34" charset="0"/>
              </a:rPr>
              <a:t>福音讲解</a:t>
            </a:r>
            <a:endParaRPr lang="zh-CN" altLang="en-US" sz="4000" dirty="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  <a:cs typeface="Segoe UI" panose="020B0502040204020203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979165" y="1995427"/>
            <a:ext cx="2444352" cy="2688417"/>
            <a:chOff x="1997035" y="2290189"/>
            <a:chExt cx="1640246" cy="1842935"/>
          </a:xfrm>
        </p:grpSpPr>
        <p:sp>
          <p:nvSpPr>
            <p:cNvPr id="9" name="椭圆 8"/>
            <p:cNvSpPr/>
            <p:nvPr/>
          </p:nvSpPr>
          <p:spPr>
            <a:xfrm>
              <a:off x="1997035" y="3945759"/>
              <a:ext cx="187365" cy="187365"/>
            </a:xfrm>
            <a:prstGeom prst="ellipse">
              <a:avLst/>
            </a:prstGeom>
            <a:solidFill>
              <a:srgbClr val="0B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3484683" y="2290189"/>
              <a:ext cx="152598" cy="15259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>
              <a:stCxn id="10" idx="3"/>
              <a:endCxn id="9" idx="7"/>
            </p:cNvCxnSpPr>
            <p:nvPr/>
          </p:nvCxnSpPr>
          <p:spPr>
            <a:xfrm flipH="1">
              <a:off x="2156961" y="2420440"/>
              <a:ext cx="1350069" cy="1552758"/>
            </a:xfrm>
            <a:prstGeom prst="line">
              <a:avLst/>
            </a:prstGeom>
            <a:ln>
              <a:solidFill>
                <a:schemeClr val="bg1">
                  <a:alpha val="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209862" y="269823"/>
            <a:ext cx="1573968" cy="509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" y="269875"/>
            <a:ext cx="872490" cy="498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21600000">
                                      <p:cBhvr>
                                        <p:cTn id="4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（四）通过心灵显明神的爱和永恒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220" y="2377440"/>
            <a:ext cx="2647950" cy="31070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010" y="2377440"/>
            <a:ext cx="2646680" cy="31070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180" y="2377440"/>
            <a:ext cx="2646680" cy="31070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633085" y="1285240"/>
            <a:ext cx="5159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 类 的 创 造 性</a:t>
            </a:r>
            <a:endParaRPr lang="zh-CN" altLang="en-US" sz="4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（二）灵  魂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13070" y="1309370"/>
            <a:ext cx="43345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 类 的 创 造 性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85" y="2489835"/>
            <a:ext cx="2489200" cy="24771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130" y="2480310"/>
            <a:ext cx="2362835" cy="24872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165" y="2480310"/>
            <a:ext cx="2870835" cy="2487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（二）灵  魂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13070" y="1309370"/>
            <a:ext cx="43345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 类 的 创 造 性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995" y="2452370"/>
            <a:ext cx="2999740" cy="14065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630" y="4324985"/>
            <a:ext cx="2999105" cy="14535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780" y="2452370"/>
            <a:ext cx="3033395" cy="1405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0" y="4324985"/>
            <a:ext cx="3034030" cy="1454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21079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达尔文的进化论 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爆炸论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88010" y="328295"/>
            <a:ext cx="529590" cy="303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260" y="1780540"/>
            <a:ext cx="3413760" cy="17367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42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8435" name="内容占位符 3" descr="af861388f6ba03d2ad06c4b4076a5dd5_425CDE88AB0AAEF4628B3885FCD0B9B9.jpg"/>
          <p:cNvPicPr>
            <a:picLocks noGrp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93430" y="1780540"/>
            <a:ext cx="3308350" cy="17367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42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5" name="文本框 14"/>
          <p:cNvSpPr txBox="1"/>
          <p:nvPr/>
        </p:nvSpPr>
        <p:spPr>
          <a:xfrm>
            <a:off x="4124325" y="3914775"/>
            <a:ext cx="77063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热力学定律</a:t>
            </a:r>
            <a:r>
              <a:rPr lang="en-US" altLang="zh-CN" sz="2400" b="1"/>
              <a:t>:</a:t>
            </a:r>
            <a:r>
              <a:rPr lang="zh-CN" altLang="en-US" sz="2000" b="1"/>
              <a:t>一个孤立的系统如果没有外界干预，会由有序变为无序，复杂变为简单</a:t>
            </a:r>
            <a:endParaRPr lang="zh-CN" altLang="en-US" sz="2000" b="1"/>
          </a:p>
        </p:txBody>
      </p:sp>
      <p:sp>
        <p:nvSpPr>
          <p:cNvPr id="16" name="文本框 15"/>
          <p:cNvSpPr txBox="1"/>
          <p:nvPr/>
        </p:nvSpPr>
        <p:spPr>
          <a:xfrm>
            <a:off x="4128770" y="4895215"/>
            <a:ext cx="6892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进化论：</a:t>
            </a:r>
            <a:r>
              <a:rPr lang="zh-CN" altLang="en-US" sz="2000" b="1">
                <a:sym typeface="+mn-ea"/>
              </a:rPr>
              <a:t>一个孤立的系统如果没有外界干预，会由无序变为有序，简单变为复杂</a:t>
            </a:r>
            <a:endParaRPr lang="zh-CN" altLang="en-US" sz="2000" b="1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13630" y="5897880"/>
            <a:ext cx="5323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违背科学原理，也违背现实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29845" y="1770380"/>
            <a:ext cx="1906270" cy="736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449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达尔文的进化论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073296" y="195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788535" y="3733165"/>
            <a:ext cx="2730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DNA</a:t>
            </a:r>
            <a:endParaRPr lang="en-US" altLang="zh-CN" sz="2000" b="1"/>
          </a:p>
        </p:txBody>
      </p:sp>
      <p:sp>
        <p:nvSpPr>
          <p:cNvPr id="17" name="文本框 16"/>
          <p:cNvSpPr txBox="1"/>
          <p:nvPr/>
        </p:nvSpPr>
        <p:spPr>
          <a:xfrm>
            <a:off x="6445250" y="3733165"/>
            <a:ext cx="3409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DNA</a:t>
            </a:r>
            <a:endParaRPr lang="en-US" altLang="zh-CN" sz="2000" b="1"/>
          </a:p>
        </p:txBody>
      </p:sp>
      <p:sp>
        <p:nvSpPr>
          <p:cNvPr id="19" name="文本框 18"/>
          <p:cNvSpPr txBox="1"/>
          <p:nvPr/>
        </p:nvSpPr>
        <p:spPr>
          <a:xfrm>
            <a:off x="8121015" y="3733165"/>
            <a:ext cx="1657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DNA</a:t>
            </a:r>
            <a:endParaRPr lang="en-US" altLang="zh-CN" sz="2000" b="1"/>
          </a:p>
        </p:txBody>
      </p:sp>
      <p:sp>
        <p:nvSpPr>
          <p:cNvPr id="20" name="文本框 19"/>
          <p:cNvSpPr txBox="1"/>
          <p:nvPr/>
        </p:nvSpPr>
        <p:spPr>
          <a:xfrm>
            <a:off x="9730105" y="3733165"/>
            <a:ext cx="1657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DNA</a:t>
            </a:r>
            <a:endParaRPr lang="en-US" altLang="zh-CN" sz="2000" b="1"/>
          </a:p>
        </p:txBody>
      </p:sp>
      <p:sp>
        <p:nvSpPr>
          <p:cNvPr id="23" name="文本框 22"/>
          <p:cNvSpPr txBox="1"/>
          <p:nvPr/>
        </p:nvSpPr>
        <p:spPr>
          <a:xfrm>
            <a:off x="11256010" y="3683000"/>
            <a:ext cx="3829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DNA</a:t>
            </a:r>
            <a:endParaRPr lang="en-US" altLang="zh-CN" sz="2000" b="1"/>
          </a:p>
        </p:txBody>
      </p:sp>
      <p:sp>
        <p:nvSpPr>
          <p:cNvPr id="24" name="文本框 23"/>
          <p:cNvSpPr txBox="1"/>
          <p:nvPr/>
        </p:nvSpPr>
        <p:spPr>
          <a:xfrm>
            <a:off x="4594860" y="5184140"/>
            <a:ext cx="69037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遗传学法则</a:t>
            </a:r>
            <a:r>
              <a:rPr lang="zh-CN" altLang="en-US" sz="2800" b="1"/>
              <a:t>：</a:t>
            </a:r>
            <a:r>
              <a:rPr lang="zh-CN" altLang="en-US" sz="2400" b="1"/>
              <a:t>每一个物种按照各自的遗传信息代代相传，基因的突变不能改变物种</a:t>
            </a:r>
            <a:endParaRPr lang="zh-CN" altLang="en-US" sz="2400" b="1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325" y="1848485"/>
            <a:ext cx="1198245" cy="17551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550" y="1850390"/>
            <a:ext cx="1273175" cy="17551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430" y="1850390"/>
            <a:ext cx="1282065" cy="175514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195" y="1848485"/>
            <a:ext cx="1283970" cy="175514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955" y="1848485"/>
            <a:ext cx="1360170" cy="175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20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449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（二）进化论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75" y="1850390"/>
            <a:ext cx="3479165" cy="19697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335" y="1850390"/>
            <a:ext cx="4039870" cy="19704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335" y="3977005"/>
            <a:ext cx="4039870" cy="19850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370" y="4002405"/>
            <a:ext cx="3417570" cy="195961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046220" y="3284855"/>
            <a:ext cx="8151495" cy="1399540"/>
          </a:xfrm>
          <a:prstGeom prst="rect">
            <a:avLst/>
          </a:prstGeom>
          <a:solidFill>
            <a:schemeClr val="bg1">
              <a:alpha val="89000"/>
            </a:schemeClr>
          </a:solidFill>
          <a:ln w="28575" cmpd="sng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4000" b="1">
                <a:solidFill>
                  <a:schemeClr val="tx1"/>
                </a:solidFill>
                <a:sym typeface="+mn-ea"/>
              </a:rPr>
              <a:t>遗传学法则：</a:t>
            </a:r>
            <a:r>
              <a:rPr lang="zh-CN" altLang="en-US" sz="3200">
                <a:solidFill>
                  <a:schemeClr val="tx1"/>
                </a:solidFill>
                <a:sym typeface="+mn-ea"/>
              </a:rPr>
              <a:t>每一个物种按照各自的遗传信息代代相传，</a:t>
            </a:r>
            <a:r>
              <a:rPr lang="zh-CN" altLang="en-US" sz="3200">
                <a:solidFill>
                  <a:srgbClr val="C00000"/>
                </a:solidFill>
                <a:sym typeface="+mn-ea"/>
              </a:rPr>
              <a:t>基因的突变不能改变物种</a:t>
            </a:r>
            <a:endParaRPr lang="zh-CN" altLang="en-US" sz="3200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创 造 论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47425" y="400685"/>
            <a:ext cx="104457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dirty="0"/>
          </a:p>
        </p:txBody>
      </p:sp>
      <p:pic>
        <p:nvPicPr>
          <p:cNvPr id="13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0" y="340360"/>
            <a:ext cx="660400" cy="37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descr="8a74770d629d4087b6372b04ae322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640" y="1850390"/>
            <a:ext cx="8213725" cy="40659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977640" y="2054225"/>
            <a:ext cx="785241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bg1"/>
                </a:solidFill>
              </a:rPr>
              <a:t>24</a:t>
            </a:r>
            <a:r>
              <a:rPr lang="zh-CN" altLang="en-US" sz="2000" b="1">
                <a:solidFill>
                  <a:schemeClr val="bg1"/>
                </a:solidFill>
              </a:rPr>
              <a:t>、创造宇宙和其中万物的神，既是天地的主，就不住人手所造的殿。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25、也不用人手服事，好像缺少什么，自己倒将生命气息，万物，赐给万人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26、他从一本造出万族的人（本有古卷作血脉），住在全地上，并且预先定准他们的年限，和所住的疆界。</a:t>
            </a:r>
            <a:r>
              <a:rPr lang="zh-CN" altLang="en-US" b="1">
                <a:solidFill>
                  <a:schemeClr val="bg1"/>
                </a:solidFill>
              </a:rPr>
              <a:t>（徒</a:t>
            </a:r>
            <a:r>
              <a:rPr lang="en-US" altLang="zh-CN" b="1">
                <a:solidFill>
                  <a:schemeClr val="bg1"/>
                </a:solidFill>
              </a:rPr>
              <a:t>17:24-26</a:t>
            </a:r>
            <a:r>
              <a:rPr lang="zh-CN" altLang="en-US" b="1">
                <a:solidFill>
                  <a:schemeClr val="bg1"/>
                </a:solidFill>
              </a:rPr>
              <a:t>）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77665" y="400685"/>
            <a:ext cx="75323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创造论：</a:t>
            </a:r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隶书" panose="02010509060101010101" charset="-122"/>
                <a:sym typeface="+mn-ea"/>
              </a:rPr>
              <a:t>两种生命形式</a:t>
            </a:r>
            <a:endParaRPr lang="zh-CN" altLang="en-US" sz="36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47425" y="400685"/>
            <a:ext cx="104457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1520805" y="325120"/>
            <a:ext cx="60769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310120" y="620395"/>
            <a:ext cx="2427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4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043930" y="1850390"/>
            <a:ext cx="5015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隶书" panose="02010509060101010101" charset="-122"/>
              </a:rPr>
              <a:t>毛毛虫变成蝴蝶</a:t>
            </a:r>
            <a:endParaRPr lang="zh-CN" altLang="en-US" sz="4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隶书" panose="02010509060101010101" charset="-122"/>
            </a:endParaRPr>
          </a:p>
        </p:txBody>
      </p:sp>
      <p:pic>
        <p:nvPicPr>
          <p:cNvPr id="24" name="Picture 2" descr="C:\Users\Administrator\Desktop\u=3508273119,2367823929&amp;fm=27&amp;gp=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2420" y="3065780"/>
            <a:ext cx="1921510" cy="208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图片 24" descr="ebd730fbd7fba1abc74441dbbebfb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10" y="3066415"/>
            <a:ext cx="1778000" cy="1979295"/>
          </a:xfrm>
          <a:prstGeom prst="rect">
            <a:avLst/>
          </a:prstGeom>
        </p:spPr>
      </p:pic>
      <p:pic>
        <p:nvPicPr>
          <p:cNvPr id="27" name="Picture 2" descr="C:\Users\Administrator\Desktop\apic20103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16820" y="3038475"/>
            <a:ext cx="188722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图片 27" descr="874fa1ded309f1a206c349abd46b1a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210" y="3038475"/>
            <a:ext cx="1781175" cy="1978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235555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（二）灵  魂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650470" y="147955"/>
            <a:ext cx="121475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dirty="0"/>
          </a:p>
        </p:txBody>
      </p:sp>
      <p:pic>
        <p:nvPicPr>
          <p:cNvPr id="13" name="图片 12" descr="C:\Users\杨旭\Desktop\人体轮廓.jpg人体轮廓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90975" y="1791970"/>
            <a:ext cx="8201025" cy="4345305"/>
          </a:xfrm>
          <a:prstGeom prst="rect">
            <a:avLst/>
          </a:prstGeom>
        </p:spPr>
      </p:pic>
      <p:sp>
        <p:nvSpPr>
          <p:cNvPr id="14" name="心形 13"/>
          <p:cNvSpPr/>
          <p:nvPr/>
        </p:nvSpPr>
        <p:spPr>
          <a:xfrm>
            <a:off x="7702550" y="2959735"/>
            <a:ext cx="776605" cy="68072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/>
              <a:t>灵</a:t>
            </a:r>
            <a:endParaRPr lang="zh-CN" altLang="en-US" sz="3200"/>
          </a:p>
        </p:txBody>
      </p:sp>
      <p:sp>
        <p:nvSpPr>
          <p:cNvPr id="15" name="文本框 14"/>
          <p:cNvSpPr txBox="1"/>
          <p:nvPr/>
        </p:nvSpPr>
        <p:spPr>
          <a:xfrm>
            <a:off x="6562090" y="2129790"/>
            <a:ext cx="1424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</a:t>
            </a:r>
            <a:r>
              <a:rPr lang="zh-CN" altLang="en-US" sz="3200">
                <a:solidFill>
                  <a:schemeClr val="bg1"/>
                </a:solidFill>
              </a:rPr>
              <a:t>亚当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16" name="左箭头 15"/>
          <p:cNvSpPr/>
          <p:nvPr/>
        </p:nvSpPr>
        <p:spPr>
          <a:xfrm>
            <a:off x="6122035" y="3286125"/>
            <a:ext cx="1244600" cy="13525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100955" y="3067685"/>
            <a:ext cx="102108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身体</a:t>
            </a:r>
            <a:endParaRPr lang="zh-CN" altLang="en-US" sz="320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046210" y="1927225"/>
            <a:ext cx="28073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1"/>
            <a:r>
              <a:rPr lang="zh-CN" altLang="en-US" sz="2000" b="1">
                <a:solidFill>
                  <a:schemeClr val="bg1"/>
                </a:solidFill>
                <a:latin typeface="迷你简粗圆"/>
                <a:ea typeface="迷你简粗圆"/>
                <a:cs typeface="迷你简粗圆"/>
                <a:sym typeface="+mn-ea"/>
              </a:rPr>
              <a:t>耶和华神用地上的尘土造人，将生气吹在他鼻孔里，他就成了有灵的活人,名叫亚当(创2:7)</a:t>
            </a:r>
            <a:endParaRPr lang="zh-CN" altLang="en-US" sz="2000" b="1">
              <a:solidFill>
                <a:schemeClr val="bg1"/>
              </a:solidFill>
              <a:latin typeface="迷你简粗圆"/>
              <a:ea typeface="迷你简粗圆"/>
              <a:cs typeface="迷你简粗圆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519285" y="3540125"/>
            <a:ext cx="997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生气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23" name="右箭头 22"/>
          <p:cNvSpPr/>
          <p:nvPr/>
        </p:nvSpPr>
        <p:spPr>
          <a:xfrm rot="1140000">
            <a:off x="8354060" y="3411220"/>
            <a:ext cx="1288415" cy="9271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9403080" y="4865370"/>
            <a:ext cx="22631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神的形象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rgbClr val="FF0000"/>
                </a:solidFill>
              </a:rPr>
              <a:t>神是创造主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25" name="上箭头 24"/>
          <p:cNvSpPr/>
          <p:nvPr/>
        </p:nvSpPr>
        <p:spPr>
          <a:xfrm>
            <a:off x="9916795" y="4122420"/>
            <a:ext cx="201930" cy="742950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bldLvl="0" animBg="1"/>
      <p:bldP spid="15" grpId="0"/>
      <p:bldP spid="16" grpId="0" bldLvl="0" animBg="1"/>
      <p:bldP spid="17" grpId="0"/>
      <p:bldP spid="23" grpId="0" bldLvl="0" animBg="1"/>
      <p:bldP spid="20" grpId="0"/>
      <p:bldP spid="24" grpId="0"/>
      <p:bldP spid="2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17650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449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（二）灵  魂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46130" y="404495"/>
            <a:ext cx="121920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dirty="0"/>
          </a:p>
        </p:txBody>
      </p:sp>
      <p:pic>
        <p:nvPicPr>
          <p:cNvPr id="13" name="图片 12" descr="C:\Users\杨旭\Desktop\人体轮廓.jpg人体轮廓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69385" y="1811020"/>
            <a:ext cx="8214995" cy="4326255"/>
          </a:xfrm>
          <a:prstGeom prst="rect">
            <a:avLst/>
          </a:prstGeom>
        </p:spPr>
      </p:pic>
      <p:sp>
        <p:nvSpPr>
          <p:cNvPr id="14" name="心形 13"/>
          <p:cNvSpPr/>
          <p:nvPr/>
        </p:nvSpPr>
        <p:spPr>
          <a:xfrm>
            <a:off x="7766050" y="2959735"/>
            <a:ext cx="779780" cy="68008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/>
              <a:t>灵</a:t>
            </a:r>
            <a:endParaRPr lang="zh-CN" altLang="en-US" sz="3200"/>
          </a:p>
        </p:txBody>
      </p:sp>
      <p:sp>
        <p:nvSpPr>
          <p:cNvPr id="15" name="文本框 14"/>
          <p:cNvSpPr txBox="1"/>
          <p:nvPr/>
        </p:nvSpPr>
        <p:spPr>
          <a:xfrm>
            <a:off x="6878320" y="1960880"/>
            <a:ext cx="13817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</a:t>
            </a:r>
            <a:r>
              <a:rPr lang="zh-CN" altLang="en-US" sz="2800">
                <a:solidFill>
                  <a:schemeClr val="bg1"/>
                </a:solidFill>
              </a:rPr>
              <a:t>亚当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60670" y="4030980"/>
            <a:ext cx="1470025" cy="8915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</a:t>
            </a:r>
            <a:r>
              <a:rPr lang="zh-CN" altLang="en-US" sz="28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身体</a:t>
            </a:r>
            <a:endParaRPr lang="zh-CN" altLang="en-US" sz="280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zh-CN" altLang="en-US" sz="24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（地 土）</a:t>
            </a:r>
            <a:endParaRPr lang="zh-CN" altLang="en-US" sz="240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48445" y="1960880"/>
            <a:ext cx="28155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1"/>
            <a:r>
              <a:rPr lang="zh-CN" altLang="en-US" sz="2000" b="1">
                <a:solidFill>
                  <a:schemeClr val="bg1"/>
                </a:solidFill>
                <a:latin typeface="迷你简粗圆"/>
                <a:ea typeface="迷你简粗圆"/>
                <a:cs typeface="迷你简粗圆"/>
                <a:sym typeface="+mn-ea"/>
              </a:rPr>
              <a:t>耶和华神用地上的尘土造人，将生气吹在他鼻孔里，他就成了有灵的活人,名叫亚当(创2:7)</a:t>
            </a:r>
            <a:endParaRPr lang="zh-CN" altLang="en-US" sz="2000" b="1">
              <a:solidFill>
                <a:schemeClr val="bg1"/>
              </a:solidFill>
              <a:latin typeface="迷你简粗圆"/>
              <a:ea typeface="迷你简粗圆"/>
              <a:cs typeface="迷你简粗圆"/>
              <a:sym typeface="+mn-ea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6553200" y="4361180"/>
            <a:ext cx="1079500" cy="26416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6603365" y="2491740"/>
            <a:ext cx="1314450" cy="79311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477510" y="2114550"/>
            <a:ext cx="14008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</a:rPr>
              <a:t>    </a:t>
            </a:r>
            <a:r>
              <a:rPr lang="zh-CN" altLang="en-US" sz="3200">
                <a:solidFill>
                  <a:srgbClr val="FF0000"/>
                </a:solidFill>
              </a:rPr>
              <a:t>灵</a:t>
            </a:r>
            <a:r>
              <a:rPr lang="zh-CN" altLang="en-US" sz="24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（</a:t>
            </a:r>
            <a:r>
              <a:rPr lang="zh-CN" altLang="en-US" sz="28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神 天</a:t>
            </a:r>
            <a:r>
              <a:rPr lang="zh-CN" altLang="en-US" sz="24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）</a:t>
            </a:r>
            <a:endParaRPr lang="zh-CN" altLang="en-US" sz="240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5306060" y="4361180"/>
            <a:ext cx="434975" cy="75565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177665" y="4030980"/>
            <a:ext cx="1128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今生</a:t>
            </a:r>
            <a:endParaRPr lang="zh-CN" altLang="en-US" sz="360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5477510" y="2323465"/>
            <a:ext cx="546100" cy="7556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243705" y="1977390"/>
            <a:ext cx="1144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rPr>
              <a:t>永生</a:t>
            </a:r>
            <a:endParaRPr lang="zh-CN" altLang="en-US" sz="360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bldLvl="0" animBg="1"/>
      <p:bldP spid="15" grpId="0"/>
      <p:bldP spid="16" grpId="0"/>
      <p:bldP spid="23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9405" y="1918970"/>
            <a:ext cx="613410" cy="16751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84455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矩形"/>
          <p:cNvSpPr/>
          <p:nvPr/>
        </p:nvSpPr>
        <p:spPr>
          <a:xfrm>
            <a:off x="4525645" y="342900"/>
            <a:ext cx="7180580" cy="70675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u="none" strike="noStrike" kern="1200" cap="none" spc="0" baseline="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看见才信</a:t>
            </a:r>
            <a:r>
              <a:rPr lang="en-US" altLang="zh-CN" sz="4000" u="none" strike="noStrike" kern="1200" cap="none" spc="0" baseline="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4000" u="none" strike="noStrike" kern="1200" cap="none" spc="0" baseline="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错误的观念</a:t>
            </a:r>
            <a:endParaRPr lang="zh-CN" altLang="en-US" sz="4000" u="none" strike="noStrike" kern="1200" cap="none" spc="0" baseline="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8" name="矩形"/>
          <p:cNvSpPr/>
          <p:nvPr/>
        </p:nvSpPr>
        <p:spPr>
          <a:xfrm>
            <a:off x="5106035" y="5764530"/>
            <a:ext cx="1311275" cy="5835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u="none" strike="noStrike" kern="1200" cap="none" spc="0" baseline="0">
                <a:solidFill>
                  <a:schemeClr val="tx1"/>
                </a:solidFill>
                <a:latin typeface="HY궁서" charset="0"/>
                <a:ea typeface="HY궁서" charset="0"/>
                <a:cs typeface="HY궁서" charset="0"/>
              </a:rPr>
              <a:t>空气</a:t>
            </a:r>
            <a:endParaRPr lang="zh-CN" altLang="en-US" sz="3200" u="none" strike="noStrike" kern="1200" cap="none" spc="0" baseline="0">
              <a:solidFill>
                <a:schemeClr val="tx1"/>
              </a:solidFill>
              <a:latin typeface="HY궁서" charset="0"/>
              <a:ea typeface="HY궁서" charset="0"/>
              <a:cs typeface="HY궁서" charset="0"/>
            </a:endParaRPr>
          </a:p>
        </p:txBody>
      </p:sp>
      <p:sp>
        <p:nvSpPr>
          <p:cNvPr id="13" name="矩形"/>
          <p:cNvSpPr/>
          <p:nvPr/>
        </p:nvSpPr>
        <p:spPr>
          <a:xfrm>
            <a:off x="6291580" y="3478530"/>
            <a:ext cx="1118235" cy="95313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u="none" strike="noStrike" kern="1200" cap="none" spc="0" baseline="0">
                <a:solidFill>
                  <a:schemeClr val="tx1"/>
                </a:solidFill>
                <a:latin typeface="HY궁서" charset="0"/>
                <a:ea typeface="HY궁서" charset="0"/>
                <a:cs typeface="HY궁서" charset="0"/>
              </a:rPr>
              <a:t>磁场</a:t>
            </a:r>
            <a:endParaRPr lang="en-US" altLang="zh-CN" sz="2400" u="none" strike="noStrike" kern="1200" cap="none" spc="0" baseline="0">
              <a:solidFill>
                <a:schemeClr val="tx1"/>
              </a:solidFill>
              <a:latin typeface="HY궁서" charset="0"/>
              <a:ea typeface="HY궁서" charset="0"/>
              <a:cs typeface="HY궁서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400" u="none" strike="noStrike" kern="1200" cap="none" spc="0" baseline="0">
              <a:solidFill>
                <a:schemeClr val="tx1"/>
              </a:solidFill>
              <a:latin typeface="HY궁서" charset="0"/>
              <a:ea typeface="HY궁서" charset="0"/>
              <a:cs typeface="HY궁서" charset="0"/>
            </a:endParaRPr>
          </a:p>
        </p:txBody>
      </p:sp>
      <p:sp>
        <p:nvSpPr>
          <p:cNvPr id="14" name="矩形"/>
          <p:cNvSpPr/>
          <p:nvPr/>
        </p:nvSpPr>
        <p:spPr>
          <a:xfrm>
            <a:off x="10439400" y="5764530"/>
            <a:ext cx="1391285" cy="5835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u="none" strike="noStrike" kern="1200" cap="none" spc="0" baseline="0">
                <a:solidFill>
                  <a:schemeClr val="tx1"/>
                </a:solidFill>
                <a:latin typeface="HY궁서" charset="0"/>
                <a:ea typeface="HY궁서" charset="0"/>
                <a:cs typeface="HY궁서" charset="0"/>
              </a:rPr>
              <a:t>信号</a:t>
            </a:r>
            <a:endParaRPr lang="zh-CN" altLang="en-US" sz="3200" u="none" strike="noStrike" kern="1200" cap="none" spc="0" baseline="0">
              <a:solidFill>
                <a:schemeClr val="tx1"/>
              </a:solidFill>
              <a:latin typeface="HY궁서" charset="0"/>
              <a:ea typeface="HY궁서" charset="0"/>
              <a:cs typeface="HY궁서" charset="0"/>
            </a:endParaRPr>
          </a:p>
        </p:txBody>
      </p:sp>
      <p:pic>
        <p:nvPicPr>
          <p:cNvPr id="17" name="图片 16" descr="4448a98aa53e26417dcdb4d7e86bd16"/>
          <p:cNvPicPr>
            <a:picLocks noChangeAspect="1"/>
          </p:cNvPicPr>
          <p:nvPr/>
        </p:nvPicPr>
        <p:blipFill>
          <a:blip r:embed="rId2"/>
          <a:srcRect l="8879" r="9624"/>
          <a:stretch>
            <a:fillRect/>
          </a:stretch>
        </p:blipFill>
        <p:spPr>
          <a:xfrm>
            <a:off x="6041390" y="1918970"/>
            <a:ext cx="1617980" cy="1409065"/>
          </a:xfrm>
          <a:prstGeom prst="ellipse">
            <a:avLst/>
          </a:prstGeom>
        </p:spPr>
      </p:pic>
      <p:pic>
        <p:nvPicPr>
          <p:cNvPr id="18" name="图片 17" descr="b3c644400ca71b22644b5d56af2f2ed"/>
          <p:cNvPicPr>
            <a:picLocks noChangeAspect="1"/>
          </p:cNvPicPr>
          <p:nvPr/>
        </p:nvPicPr>
        <p:blipFill>
          <a:blip r:embed="rId3"/>
          <a:srcRect l="17628" t="3952" r="8474" b="3978"/>
          <a:stretch>
            <a:fillRect/>
          </a:stretch>
        </p:blipFill>
        <p:spPr>
          <a:xfrm>
            <a:off x="7433945" y="4079875"/>
            <a:ext cx="1581150" cy="1600835"/>
          </a:xfrm>
          <a:prstGeom prst="ellipse">
            <a:avLst/>
          </a:prstGeom>
        </p:spPr>
      </p:pic>
      <p:pic>
        <p:nvPicPr>
          <p:cNvPr id="19" name="图片 18" descr="d76521db6706d7c795c4460647ecd91"/>
          <p:cNvPicPr>
            <a:picLocks noChangeAspect="1"/>
          </p:cNvPicPr>
          <p:nvPr/>
        </p:nvPicPr>
        <p:blipFill>
          <a:blip r:embed="rId4"/>
          <a:srcRect l="-1981" t="1395" r="23347" b="7462"/>
          <a:stretch>
            <a:fillRect/>
          </a:stretch>
        </p:blipFill>
        <p:spPr>
          <a:xfrm>
            <a:off x="4721860" y="4079875"/>
            <a:ext cx="1805305" cy="1485900"/>
          </a:xfrm>
          <a:prstGeom prst="ellipse">
            <a:avLst/>
          </a:prstGeom>
        </p:spPr>
      </p:pic>
      <p:pic>
        <p:nvPicPr>
          <p:cNvPr id="20" name="图片 19" descr="QQ图片202009072338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8555" y="4143375"/>
            <a:ext cx="1584960" cy="13589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 descr="69ea6f6a4b2f9f4c33fa7b87894c876"/>
          <p:cNvPicPr>
            <a:picLocks noChangeAspect="1"/>
          </p:cNvPicPr>
          <p:nvPr/>
        </p:nvPicPr>
        <p:blipFill>
          <a:blip r:embed="rId6"/>
          <a:srcRect l="10183" r="11579" b="16542"/>
          <a:stretch>
            <a:fillRect/>
          </a:stretch>
        </p:blipFill>
        <p:spPr>
          <a:xfrm>
            <a:off x="8898255" y="1918970"/>
            <a:ext cx="1541145" cy="1467485"/>
          </a:xfrm>
          <a:prstGeom prst="ellipse">
            <a:avLst/>
          </a:prstGeom>
        </p:spPr>
      </p:pic>
      <p:sp>
        <p:nvSpPr>
          <p:cNvPr id="33" name="矩形"/>
          <p:cNvSpPr/>
          <p:nvPr/>
        </p:nvSpPr>
        <p:spPr>
          <a:xfrm>
            <a:off x="7764780" y="5764530"/>
            <a:ext cx="1250315" cy="5835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u="none" strike="noStrike" kern="1200" cap="none" spc="0" baseline="0">
                <a:solidFill>
                  <a:schemeClr val="tx1"/>
                </a:solidFill>
                <a:latin typeface="HY궁서" charset="0"/>
                <a:ea typeface="HY궁서" charset="0"/>
                <a:cs typeface="HY궁서" charset="0"/>
              </a:rPr>
              <a:t>电流</a:t>
            </a:r>
            <a:endParaRPr lang="zh-CN" altLang="en-US" sz="3200" u="none" strike="noStrike" kern="1200" cap="none" spc="0" baseline="0">
              <a:solidFill>
                <a:schemeClr val="tx1"/>
              </a:solidFill>
              <a:latin typeface="HY궁서" charset="0"/>
              <a:ea typeface="HY궁서" charset="0"/>
              <a:cs typeface="HY궁서" charset="0"/>
            </a:endParaRPr>
          </a:p>
        </p:txBody>
      </p:sp>
      <p:sp>
        <p:nvSpPr>
          <p:cNvPr id="35" name="矩形"/>
          <p:cNvSpPr/>
          <p:nvPr/>
        </p:nvSpPr>
        <p:spPr>
          <a:xfrm>
            <a:off x="9197975" y="3478530"/>
            <a:ext cx="1358265" cy="5835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u="none" strike="noStrike" kern="1200" cap="none" spc="0" baseline="0">
                <a:solidFill>
                  <a:schemeClr val="tx1"/>
                </a:solidFill>
                <a:latin typeface="HY궁서" charset="0"/>
                <a:ea typeface="HY궁서" charset="0"/>
                <a:cs typeface="HY궁서" charset="0"/>
              </a:rPr>
              <a:t>声波</a:t>
            </a:r>
            <a:endParaRPr lang="zh-CN" altLang="en-US" sz="3200" u="none" strike="noStrike" kern="1200" cap="none" spc="0" baseline="0">
              <a:solidFill>
                <a:schemeClr val="tx1"/>
              </a:solidFill>
              <a:latin typeface="HY궁서" charset="0"/>
              <a:ea typeface="HY궁서" charset="0"/>
              <a:cs typeface="HY궁서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3" grpId="0"/>
      <p:bldP spid="33" grpId="0"/>
      <p:bldP spid="35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18666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（二）灵  魂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80340" y="120650"/>
            <a:ext cx="103124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dirty="0"/>
          </a:p>
        </p:txBody>
      </p:sp>
      <p:sp>
        <p:nvSpPr>
          <p:cNvPr id="11" name="直角三角形 5"/>
          <p:cNvSpPr/>
          <p:nvPr/>
        </p:nvSpPr>
        <p:spPr>
          <a:xfrm rot="16200000">
            <a:off x="13007340" y="5827395"/>
            <a:ext cx="651510" cy="1353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" name="文本框 12"/>
          <p:cNvSpPr txBox="1"/>
          <p:nvPr/>
        </p:nvSpPr>
        <p:spPr>
          <a:xfrm>
            <a:off x="6011545" y="1216660"/>
            <a:ext cx="4660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 类 的 创 造 性</a:t>
            </a:r>
            <a:endParaRPr lang="zh-CN" altLang="en-US" sz="32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9" name="矩形"/>
          <p:cNvSpPr/>
          <p:nvPr/>
        </p:nvSpPr>
        <p:spPr>
          <a:xfrm>
            <a:off x="4594860" y="1850390"/>
            <a:ext cx="1322705" cy="645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>
                <a:solidFill>
                  <a:schemeClr val="tx1"/>
                </a:solidFill>
                <a:latin typeface="HY궁서" charset="0"/>
                <a:ea typeface="HY궁서" charset="0"/>
                <a:cs typeface="HY궁서" charset="0"/>
              </a:rPr>
              <a:t>植物</a:t>
            </a:r>
            <a:endParaRPr lang="zh-CN" altLang="en-US" sz="3600" b="1" u="none" strike="noStrike" kern="1200" cap="none" spc="0" baseline="0">
              <a:solidFill>
                <a:schemeClr val="tx1"/>
              </a:solidFill>
              <a:latin typeface="HY궁서" charset="0"/>
              <a:ea typeface="HY궁서" charset="0"/>
              <a:cs typeface="HY궁서" charset="0"/>
            </a:endParaRPr>
          </a:p>
        </p:txBody>
      </p:sp>
      <p:sp>
        <p:nvSpPr>
          <p:cNvPr id="53" name="椭圆"/>
          <p:cNvSpPr/>
          <p:nvPr/>
        </p:nvSpPr>
        <p:spPr>
          <a:xfrm>
            <a:off x="4721225" y="2769870"/>
            <a:ext cx="901065" cy="95123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rgbClr val="385D8A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1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体</a:t>
            </a:r>
            <a:endParaRPr lang="zh-CN" altLang="en-US" sz="4400" b="1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50" name="矩形"/>
          <p:cNvSpPr/>
          <p:nvPr/>
        </p:nvSpPr>
        <p:spPr>
          <a:xfrm>
            <a:off x="7284085" y="1850390"/>
            <a:ext cx="1465580" cy="645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>
                <a:solidFill>
                  <a:schemeClr val="tx1"/>
                </a:solidFill>
                <a:latin typeface="HY궁서" charset="0"/>
                <a:ea typeface="HY궁서" charset="0"/>
                <a:cs typeface="HY궁서" charset="0"/>
              </a:rPr>
              <a:t>动物</a:t>
            </a:r>
            <a:endParaRPr lang="zh-CN" altLang="en-US" sz="3600" b="1" u="none" strike="noStrike" kern="1200" cap="none" spc="0" baseline="0">
              <a:solidFill>
                <a:schemeClr val="tx1"/>
              </a:solidFill>
              <a:latin typeface="HY궁서" charset="0"/>
              <a:ea typeface="HY궁서" charset="0"/>
              <a:cs typeface="HY궁서" charset="0"/>
            </a:endParaRPr>
          </a:p>
        </p:txBody>
      </p:sp>
      <p:sp>
        <p:nvSpPr>
          <p:cNvPr id="58" name="椭圆"/>
          <p:cNvSpPr/>
          <p:nvPr/>
        </p:nvSpPr>
        <p:spPr>
          <a:xfrm>
            <a:off x="7364095" y="2769235"/>
            <a:ext cx="910590" cy="9525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rgbClr val="385D8A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1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体</a:t>
            </a:r>
            <a:endParaRPr lang="zh-CN" altLang="en-US" sz="4400" b="1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51" name="矩形"/>
          <p:cNvSpPr/>
          <p:nvPr/>
        </p:nvSpPr>
        <p:spPr>
          <a:xfrm>
            <a:off x="10431780" y="1850390"/>
            <a:ext cx="662305" cy="64516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u="none" strike="noStrike" kern="1200" cap="none" spc="0" baseline="0">
                <a:solidFill>
                  <a:schemeClr val="tx1"/>
                </a:solidFill>
                <a:latin typeface="HY궁서" charset="0"/>
                <a:ea typeface="HY궁서" charset="0"/>
                <a:cs typeface="HY궁서" charset="0"/>
              </a:rPr>
              <a:t>人</a:t>
            </a:r>
            <a:endParaRPr lang="zh-CN" altLang="en-US" sz="3600" b="1" u="none" strike="noStrike" kern="1200" cap="none" spc="0" baseline="0">
              <a:solidFill>
                <a:schemeClr val="tx1"/>
              </a:solidFill>
              <a:latin typeface="HY궁서" charset="0"/>
              <a:ea typeface="HY궁서" charset="0"/>
              <a:cs typeface="HY궁서" charset="0"/>
            </a:endParaRPr>
          </a:p>
        </p:txBody>
      </p:sp>
      <p:sp>
        <p:nvSpPr>
          <p:cNvPr id="54" name="椭圆"/>
          <p:cNvSpPr/>
          <p:nvPr/>
        </p:nvSpPr>
        <p:spPr>
          <a:xfrm>
            <a:off x="7364730" y="4064635"/>
            <a:ext cx="909955" cy="899795"/>
          </a:xfrm>
          <a:prstGeom prst="ellipse">
            <a:avLst/>
          </a:prstGeom>
          <a:solidFill>
            <a:srgbClr val="92D050"/>
          </a:solidFill>
          <a:ln w="25400" cap="flat" cmpd="sng">
            <a:solidFill>
              <a:srgbClr val="385D8A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1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魂</a:t>
            </a:r>
            <a:endParaRPr lang="zh-CN" altLang="en-US" sz="4400" b="1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59" name="椭圆"/>
          <p:cNvSpPr/>
          <p:nvPr/>
        </p:nvSpPr>
        <p:spPr>
          <a:xfrm>
            <a:off x="10312400" y="2769235"/>
            <a:ext cx="901700" cy="875665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rgbClr val="385D8A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1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体</a:t>
            </a:r>
            <a:endParaRPr lang="zh-CN" altLang="en-US" sz="4400" b="1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60" name="椭圆"/>
          <p:cNvSpPr/>
          <p:nvPr/>
        </p:nvSpPr>
        <p:spPr>
          <a:xfrm>
            <a:off x="10312400" y="4013835"/>
            <a:ext cx="902335" cy="908050"/>
          </a:xfrm>
          <a:prstGeom prst="ellipse">
            <a:avLst/>
          </a:prstGeom>
          <a:solidFill>
            <a:srgbClr val="92D050"/>
          </a:solidFill>
          <a:ln w="25400" cap="flat" cmpd="sng">
            <a:solidFill>
              <a:srgbClr val="385D8A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1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魂</a:t>
            </a:r>
            <a:endParaRPr lang="zh-CN" altLang="en-US" sz="4400" b="1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55" name="椭圆"/>
          <p:cNvSpPr/>
          <p:nvPr/>
        </p:nvSpPr>
        <p:spPr>
          <a:xfrm>
            <a:off x="10312400" y="5259070"/>
            <a:ext cx="902970" cy="985520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385D8A"/>
            </a:solidFill>
            <a:prstDash val="solid"/>
            <a:round/>
          </a:ln>
        </p:spPr>
        <p:txBody>
          <a:bodyPr vert="horz" wrap="square" lIns="91440" tIns="45720" rIns="91440" bIns="45720" anchor="ctr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400" b="1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灵</a:t>
            </a:r>
            <a:endParaRPr lang="zh-CN" altLang="en-US" sz="4400" b="1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8848090" y="5689600"/>
            <a:ext cx="1315085" cy="0"/>
          </a:xfrm>
          <a:prstGeom prst="straightConnector1">
            <a:avLst/>
          </a:prstGeom>
          <a:ln w="984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622290" y="5307330"/>
            <a:ext cx="4355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4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思慕神 </a:t>
            </a:r>
            <a:r>
              <a:rPr lang="zh-CN" altLang="en-US" sz="24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思慕永远 </a:t>
            </a:r>
            <a:endParaRPr lang="zh-CN" altLang="en-US" sz="24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zh-CN" altLang="en-US" sz="24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敬畏神  对神有关心</a:t>
            </a:r>
            <a:endParaRPr lang="zh-CN" altLang="en-US" sz="24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  <p:bldP spid="58" grpId="0" bldLvl="0" animBg="1"/>
      <p:bldP spid="54" grpId="0" bldLvl="0" animBg="1"/>
      <p:bldP spid="59" grpId="0" bldLvl="0" animBg="1"/>
      <p:bldP spid="60" grpId="0" bldLvl="0" animBg="1"/>
      <p:bldP spid="55" grpId="0" bldLvl="0" animBg="1"/>
      <p:bldP spid="49" grpId="0"/>
      <p:bldP spid="50" grpId="0"/>
      <p:bldP spid="51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5661" y="211425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（二）灵  魂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299710" y="2438400"/>
            <a:ext cx="6472555" cy="1037590"/>
          </a:xfrm>
        </p:spPr>
        <p:txBody>
          <a:bodyPr/>
          <a:p>
            <a:r>
              <a:rPr lang="zh-CN" altLang="en-US"/>
              <a:t>空白演示</a:t>
            </a:r>
            <a:endParaRPr lang="zh-CN" altLang="en-US"/>
          </a:p>
        </p:txBody>
      </p:sp>
      <p:sp>
        <p:nvSpPr>
          <p:cNvPr id="28" name="副标题 27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299710" y="4488815"/>
            <a:ext cx="6472555" cy="719455"/>
          </a:xfrm>
        </p:spPr>
        <p:txBody>
          <a:bodyPr/>
          <a:p>
            <a:r>
              <a:rPr lang="zh-CN" altLang="en-US"/>
              <a:t>在此输入您的封面副标题</a:t>
            </a:r>
            <a:endParaRPr lang="zh-CN" altLang="en-US"/>
          </a:p>
        </p:txBody>
      </p:sp>
      <p:pic>
        <p:nvPicPr>
          <p:cNvPr id="29" name="图片 28" descr="人体轮廓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9385" y="1850390"/>
            <a:ext cx="8222615" cy="428625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820660" y="2283460"/>
            <a:ext cx="46355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体</a:t>
            </a:r>
            <a:endParaRPr lang="zh-CN" altLang="en-US" sz="280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647305" y="2883535"/>
            <a:ext cx="895985" cy="14573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0"/>
          </a:p>
        </p:txBody>
      </p:sp>
      <p:sp>
        <p:nvSpPr>
          <p:cNvPr id="32" name="文本框 31"/>
          <p:cNvSpPr txBox="1"/>
          <p:nvPr/>
        </p:nvSpPr>
        <p:spPr>
          <a:xfrm>
            <a:off x="7853045" y="2854960"/>
            <a:ext cx="398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魂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789545" y="3407410"/>
            <a:ext cx="587375" cy="6362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灵</a:t>
            </a:r>
            <a:endParaRPr lang="zh-CN" altLang="en-US" sz="2800"/>
          </a:p>
        </p:txBody>
      </p:sp>
      <p:sp>
        <p:nvSpPr>
          <p:cNvPr id="34" name="减号 33"/>
          <p:cNvSpPr/>
          <p:nvPr/>
        </p:nvSpPr>
        <p:spPr>
          <a:xfrm>
            <a:off x="8213725" y="2413635"/>
            <a:ext cx="911860" cy="208915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996680" y="2345055"/>
            <a:ext cx="27051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solidFill>
                  <a:schemeClr val="bg1"/>
                </a:solidFill>
              </a:rPr>
              <a:t>食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欲。 睡眠欲 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.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减号 35"/>
          <p:cNvSpPr/>
          <p:nvPr/>
        </p:nvSpPr>
        <p:spPr>
          <a:xfrm>
            <a:off x="8131810" y="3011170"/>
            <a:ext cx="1297305" cy="208915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9213850" y="2916555"/>
            <a:ext cx="30365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感觉 感情  精神上欲求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8" name="减号 37"/>
          <p:cNvSpPr/>
          <p:nvPr/>
        </p:nvSpPr>
        <p:spPr>
          <a:xfrm>
            <a:off x="8080375" y="3624580"/>
            <a:ext cx="1400810" cy="201295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9289415" y="3525520"/>
            <a:ext cx="2884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永生  思慕永远的世界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849995" y="4377055"/>
            <a:ext cx="325691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神造万物，各按其时成为美好，又将永生（原文是永远）安置在世人心里。然而　神从始至终的作为，人不能参透。 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 (传道书 3:11 </a:t>
            </a:r>
            <a:r>
              <a:rPr lang="zh-CN" altLang="en-US" sz="2000" b="1">
                <a:solidFill>
                  <a:schemeClr val="bg1"/>
                </a:solidFill>
              </a:rPr>
              <a:t>）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230370" y="2350135"/>
            <a:ext cx="2800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</a:t>
            </a:r>
            <a:r>
              <a:rPr lang="en-US" altLang="zh-CN" sz="3600"/>
              <a:t>   </a:t>
            </a:r>
            <a:r>
              <a:rPr lang="en-US" altLang="zh-CN" sz="3600">
                <a:solidFill>
                  <a:schemeClr val="bg1"/>
                </a:solidFill>
              </a:rPr>
              <a:t>  </a:t>
            </a:r>
            <a:r>
              <a:rPr lang="zh-CN" altLang="en-US" sz="2400" b="1">
                <a:solidFill>
                  <a:schemeClr val="bg1"/>
                </a:solidFill>
              </a:rPr>
              <a:t>永生</a:t>
            </a:r>
            <a:endParaRPr lang="zh-CN" altLang="en-US" sz="2400" b="1">
              <a:solidFill>
                <a:schemeClr val="bg1"/>
              </a:solidFill>
            </a:endParaRPr>
          </a:p>
          <a:p>
            <a:r>
              <a:rPr lang="zh-CN" altLang="en-US" sz="2400" b="1">
                <a:solidFill>
                  <a:schemeClr val="bg1"/>
                </a:solidFill>
              </a:rPr>
              <a:t>（灵     生气    永远）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bldLvl="0" animBg="1"/>
      <p:bldP spid="32" grpId="0"/>
      <p:bldP spid="33" grpId="0" bldLvl="0" animBg="1"/>
      <p:bldP spid="34" grpId="0" bldLvl="0" animBg="1"/>
      <p:bldP spid="35" grpId="0"/>
      <p:bldP spid="36" grpId="0" bldLvl="0" animBg="1"/>
      <p:bldP spid="37" grpId="0"/>
      <p:bldP spid="38" grpId="0" bldLvl="0" animBg="1"/>
      <p:bldP spid="39" grpId="0"/>
      <p:bldP spid="40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39005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4594860" y="404495"/>
            <a:ext cx="4247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人 生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080" y="1850390"/>
            <a:ext cx="3630930" cy="18332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040" y="1850390"/>
            <a:ext cx="3834765" cy="18332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715" y="3900805"/>
            <a:ext cx="3629660" cy="19545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675" y="3900170"/>
            <a:ext cx="3834765" cy="1956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594860" y="40449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 生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22895" y="1850390"/>
            <a:ext cx="3778885" cy="4707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乔布斯临终遗言：作为一个世界500强公司总裁，我曾经叱咤商界，无往不胜，在别人眼里，我的人生当然是成功典范。但是除了工作，我的乐趣并不多。到后来发现曾经让我感到无限得意的所有社会名誉和财富，在即将到来的死亡面前已全部变得暗淡无光，毫无意义。我多次问自己，如果我生前的一切被死亡重新估价后，已经失去价值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上帝造人时，给我们以丰富的感官是为了让我们去感受他预设在所有人心底的爱，而不是财富带来的虚幻。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b="6135"/>
          <a:stretch>
            <a:fillRect/>
          </a:stretch>
        </p:blipFill>
        <p:spPr>
          <a:xfrm>
            <a:off x="4110355" y="4115435"/>
            <a:ext cx="3357245" cy="18065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085" y="1850390"/>
            <a:ext cx="3358515" cy="1795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 生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 l="51504" r="42253"/>
          <a:stretch>
            <a:fillRect/>
          </a:stretch>
        </p:blipFill>
        <p:spPr bwMode="auto">
          <a:xfrm rot="16200000">
            <a:off x="5791200" y="-363855"/>
            <a:ext cx="4628515" cy="825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직사각형 15"/>
          <p:cNvSpPr/>
          <p:nvPr/>
        </p:nvSpPr>
        <p:spPr>
          <a:xfrm>
            <a:off x="8795385" y="2533015"/>
            <a:ext cx="2533015" cy="5505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790305" y="2006600"/>
            <a:ext cx="31578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人生</a:t>
            </a:r>
            <a:r>
              <a:rPr lang="ko-KR" altLang="en-US" sz="2800" b="1" dirty="0"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</a:rPr>
              <a:t> </a:t>
            </a:r>
            <a:endParaRPr lang="en-US" altLang="ko-KR" sz="2800" b="1" dirty="0"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ko-KR" sz="36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家的</a:t>
            </a:r>
            <a:r>
              <a:rPr lang="en-US" altLang="zh-CN" sz="28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800" b="1" dirty="0">
                <a:gradFill flip="none" rotWithShape="1">
                  <a:gsLst>
                    <a:gs pos="0">
                      <a:schemeClr val="accent6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个阶段</a:t>
            </a:r>
            <a:endParaRPr lang="zh-CN" altLang="en-US" sz="2800" b="1" dirty="0">
              <a:gradFill flip="none" rotWithShape="1">
                <a:gsLst>
                  <a:gs pos="0">
                    <a:schemeClr val="accent6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그림 16" descr="지붕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7390" y="1661795"/>
            <a:ext cx="1543050" cy="692150"/>
          </a:xfrm>
          <a:prstGeom prst="rect">
            <a:avLst/>
          </a:prstGeom>
        </p:spPr>
      </p:pic>
      <p:pic>
        <p:nvPicPr>
          <p:cNvPr id="11" name="그림 7" descr="잔치집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0100" y="3551555"/>
            <a:ext cx="2289175" cy="164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0" descr="초상집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3855" y="3551555"/>
            <a:ext cx="2289175" cy="164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그림 12" descr="출생집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34765" y="3522980"/>
            <a:ext cx="2289175" cy="164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그림 17" descr="영생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16490" y="3551555"/>
            <a:ext cx="2249170" cy="162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8"/>
          <p:cNvSpPr txBox="1"/>
          <p:nvPr/>
        </p:nvSpPr>
        <p:spPr>
          <a:xfrm>
            <a:off x="4323715" y="5172075"/>
            <a:ext cx="1685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b="1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出生的家</a:t>
            </a:r>
            <a:endParaRPr lang="ko-KR" altLang="en-US" sz="2000" b="1" dirty="0"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微软雅黑" panose="020B0503020204020204" charset="-122"/>
            </a:endParaRPr>
          </a:p>
        </p:txBody>
      </p:sp>
      <p:sp>
        <p:nvSpPr>
          <p:cNvPr id="23" name="TextBox 19"/>
          <p:cNvSpPr txBox="1"/>
          <p:nvPr/>
        </p:nvSpPr>
        <p:spPr>
          <a:xfrm>
            <a:off x="6550025" y="5172075"/>
            <a:ext cx="1257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宴乐之家</a:t>
            </a:r>
            <a:endParaRPr lang="ko-KR" altLang="en-US" sz="2000" b="1" dirty="0"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20"/>
          <p:cNvSpPr txBox="1"/>
          <p:nvPr/>
        </p:nvSpPr>
        <p:spPr>
          <a:xfrm>
            <a:off x="8604885" y="5172075"/>
            <a:ext cx="104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000" b="1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丧家</a:t>
            </a:r>
            <a:endParaRPr lang="ko-KR" altLang="en-US" sz="2000" b="1" dirty="0"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10615295" y="5121275"/>
            <a:ext cx="1332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永远的家</a:t>
            </a:r>
            <a:endParaRPr lang="ko-KR" altLang="en-US" sz="2000" b="1" dirty="0"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18666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人生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 l="51504" r="42253"/>
          <a:stretch>
            <a:fillRect/>
          </a:stretch>
        </p:blipFill>
        <p:spPr bwMode="auto">
          <a:xfrm rot="16200000">
            <a:off x="5824220" y="-295275"/>
            <a:ext cx="4531360" cy="822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그림 17" descr="영생.png"/>
          <p:cNvPicPr>
            <a:picLocks noChangeAspect="1"/>
          </p:cNvPicPr>
          <p:nvPr/>
        </p:nvPicPr>
        <p:blipFill>
          <a:blip r:embed="rId3" cstate="print"/>
          <a:srcRect b="30729"/>
          <a:stretch>
            <a:fillRect/>
          </a:stretch>
        </p:blipFill>
        <p:spPr>
          <a:xfrm>
            <a:off x="5617845" y="4123690"/>
            <a:ext cx="4516755" cy="187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21"/>
          <p:cNvSpPr txBox="1"/>
          <p:nvPr/>
        </p:nvSpPr>
        <p:spPr>
          <a:xfrm>
            <a:off x="7036435" y="5291455"/>
            <a:ext cx="2390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永远的家</a:t>
            </a:r>
            <a:endParaRPr lang="zh-CN" altLang="en-US" sz="3200" b="1" dirty="0"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그룹 28"/>
          <p:cNvGrpSpPr/>
          <p:nvPr/>
        </p:nvGrpSpPr>
        <p:grpSpPr>
          <a:xfrm>
            <a:off x="3773805" y="2552700"/>
            <a:ext cx="3209290" cy="2733040"/>
            <a:chOff x="4955682" y="531642"/>
            <a:chExt cx="4241631" cy="5195792"/>
          </a:xfrm>
        </p:grpSpPr>
        <p:pic>
          <p:nvPicPr>
            <p:cNvPr id="24" name="그림 23" descr="천국집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5682" y="531642"/>
              <a:ext cx="4241631" cy="40719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276396" y="4500918"/>
              <a:ext cx="1471768" cy="1226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 dirty="0">
                  <a:gradFill flip="none" rotWithShape="1">
                    <a:gsLst>
                      <a:gs pos="0">
                        <a:srgbClr val="FFFF00">
                          <a:shade val="30000"/>
                          <a:satMod val="115000"/>
                        </a:srgbClr>
                      </a:gs>
                      <a:gs pos="50000">
                        <a:srgbClr val="FFFF00">
                          <a:shade val="67500"/>
                          <a:satMod val="115000"/>
                        </a:srgbClr>
                      </a:gs>
                      <a:gs pos="100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微软雅黑" panose="020B0503020204020204" charset="-122"/>
                  <a:ea typeface="微软雅黑" panose="020B0503020204020204" charset="-122"/>
                </a:rPr>
                <a:t>天国</a:t>
              </a:r>
              <a:endParaRPr lang="ko-KR" altLang="en-US" sz="3600" b="1" dirty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</a:endParaRPr>
            </a:p>
          </p:txBody>
        </p:sp>
      </p:grpSp>
      <p:grpSp>
        <p:nvGrpSpPr>
          <p:cNvPr id="13" name="그룹 27"/>
          <p:cNvGrpSpPr/>
          <p:nvPr/>
        </p:nvGrpSpPr>
        <p:grpSpPr>
          <a:xfrm>
            <a:off x="9062720" y="2493645"/>
            <a:ext cx="3129280" cy="2858442"/>
            <a:chOff x="101974" y="389790"/>
            <a:chExt cx="4390175" cy="5150076"/>
          </a:xfrm>
        </p:grpSpPr>
        <p:pic>
          <p:nvPicPr>
            <p:cNvPr id="23" name="그림 22" descr="지옥집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974" y="389790"/>
              <a:ext cx="4390175" cy="40723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1813496" y="4488453"/>
              <a:ext cx="1515513" cy="1051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dirty="0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微软雅黑" panose="020B0503020204020204" charset="-122"/>
                  <a:ea typeface="微软雅黑" panose="020B0503020204020204" charset="-122"/>
                </a:rPr>
                <a:t>地狱</a:t>
              </a:r>
              <a:endParaRPr lang="zh-CN" altLang="en-US" sz="32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234430" y="1743710"/>
            <a:ext cx="3636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按着定命，人人都有一死，死后且有审判（来</a:t>
            </a:r>
            <a:r>
              <a:rPr lang="en-US" altLang="zh-CN" sz="2400" b="1">
                <a:solidFill>
                  <a:schemeClr val="bg1"/>
                </a:solidFill>
              </a:rPr>
              <a:t>9:27</a:t>
            </a:r>
            <a:r>
              <a:rPr lang="zh-CN" altLang="en-US" sz="2400" b="1">
                <a:solidFill>
                  <a:schemeClr val="bg1"/>
                </a:solidFill>
              </a:rPr>
              <a:t>）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437380" y="953135"/>
            <a:ext cx="43256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谢谢大家的聆听</a:t>
            </a:r>
            <a:endParaRPr lang="zh-CN" altLang="en-US" sz="44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32" name="图像" descr="图像"/>
          <p:cNvPicPr>
            <a:picLocks noChangeAspect="1"/>
          </p:cNvPicPr>
          <p:nvPr/>
        </p:nvPicPr>
        <p:blipFill>
          <a:blip r:embed="rId1"/>
          <a:srcRect l="2027" r="2027" b="4055"/>
          <a:stretch>
            <a:fillRect/>
          </a:stretch>
        </p:blipFill>
        <p:spPr>
          <a:xfrm>
            <a:off x="4023995" y="2316480"/>
            <a:ext cx="5152390" cy="3303270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9405" y="1918970"/>
            <a:ext cx="613410" cy="16751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84455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矩形"/>
          <p:cNvSpPr/>
          <p:nvPr/>
        </p:nvSpPr>
        <p:spPr>
          <a:xfrm>
            <a:off x="4525645" y="342900"/>
            <a:ext cx="7180580" cy="70675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u="none" strike="noStrike" kern="1200" cap="none" spc="0" baseline="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看见才信</a:t>
            </a:r>
            <a:r>
              <a:rPr lang="en-US" altLang="zh-CN" sz="4000" u="none" strike="noStrike" kern="1200" cap="none" spc="0" baseline="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4000" u="none" strike="noStrike" kern="1200" cap="none" spc="0" baseline="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错误的观念</a:t>
            </a:r>
            <a:endParaRPr lang="zh-CN" altLang="en-US" sz="4000" u="none" strike="noStrike" kern="1200" cap="none" spc="0" baseline="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103370" y="4056380"/>
            <a:ext cx="3575685" cy="806450"/>
          </a:xfrm>
          <a:prstGeom prst="rect">
            <a:avLst/>
          </a:prstGeom>
          <a:solidFill>
            <a:schemeClr val="accent5">
              <a:lumMod val="75000"/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可视光</a:t>
            </a:r>
            <a:r>
              <a:rPr lang="zh-CN" sz="28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：</a:t>
            </a:r>
            <a:r>
              <a:rPr lang="zh-CN" altLang="en-US" sz="28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灯光</a:t>
            </a:r>
            <a:r>
              <a:rPr lang="en-US" altLang="zh-CN" sz="2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HY궁서" charset="0"/>
                <a:sym typeface="+mn-ea"/>
              </a:rPr>
              <a:t>-</a:t>
            </a:r>
            <a:r>
              <a:rPr lang="zh-CN" altLang="en-US" sz="28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太阳光</a:t>
            </a:r>
            <a:endParaRPr lang="zh-CN" altLang="en-US" sz="2800" b="1">
              <a:solidFill>
                <a:schemeClr val="bg1"/>
              </a:solidFill>
              <a:latin typeface="HY궁서" charset="0"/>
              <a:ea typeface="HY궁서" charset="0"/>
              <a:cs typeface="HY궁서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55440" y="5367020"/>
            <a:ext cx="77368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因为看不见就不存在是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错误的推理</a:t>
            </a:r>
            <a:r>
              <a: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，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</a:rPr>
              <a:t>因为我们人类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眼睛的功能是有限的。</a:t>
            </a:r>
            <a:endParaRPr lang="zh-CN" altLang="en-US" sz="28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5" name="图片 14" descr="9ecff02dd32b05b5c21688e9e1702a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60" y="1850390"/>
            <a:ext cx="2101850" cy="2101850"/>
          </a:xfrm>
          <a:prstGeom prst="ellipse">
            <a:avLst/>
          </a:prstGeom>
        </p:spPr>
      </p:pic>
      <p:pic>
        <p:nvPicPr>
          <p:cNvPr id="16" name="图片 15" descr="c078be3fa5a88d92817689372b5741e"/>
          <p:cNvPicPr>
            <a:picLocks noChangeAspect="1"/>
          </p:cNvPicPr>
          <p:nvPr/>
        </p:nvPicPr>
        <p:blipFill>
          <a:blip r:embed="rId3"/>
          <a:srcRect l="39997" t="28914" b="36237"/>
          <a:stretch>
            <a:fillRect/>
          </a:stretch>
        </p:blipFill>
        <p:spPr>
          <a:xfrm>
            <a:off x="9432290" y="1965960"/>
            <a:ext cx="1808480" cy="187134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8201025" y="4057015"/>
            <a:ext cx="3783330" cy="806450"/>
          </a:xfrm>
          <a:prstGeom prst="rect">
            <a:avLst/>
          </a:prstGeom>
          <a:solidFill>
            <a:schemeClr val="accent5">
              <a:lumMod val="75000"/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   </a:t>
            </a:r>
            <a:r>
              <a:rPr lang="zh-CN" altLang="en-US" sz="24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不可视光</a:t>
            </a:r>
            <a:r>
              <a:rPr lang="zh-CN" sz="24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：</a:t>
            </a:r>
            <a:r>
              <a:rPr lang="en-US" altLang="zh-CN" sz="2400" b="1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HY궁서" charset="0"/>
                <a:sym typeface="+mn-ea"/>
              </a:rPr>
              <a:t>X</a:t>
            </a:r>
            <a:r>
              <a:rPr lang="zh-CN" altLang="en-US" sz="24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光</a:t>
            </a:r>
            <a:r>
              <a:rPr lang="en-US" altLang="zh-CN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HY궁서" charset="0"/>
                <a:sym typeface="+mn-ea"/>
              </a:rPr>
              <a:t>- </a:t>
            </a:r>
            <a:r>
              <a:rPr lang="zh-CN" altLang="en-US" sz="24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红外线</a:t>
            </a:r>
            <a:endParaRPr lang="en-US" altLang="zh-CN" sz="2400" b="1" u="none" strike="noStrike" kern="1200" cap="none" spc="0" baseline="0">
              <a:solidFill>
                <a:schemeClr val="bg1"/>
              </a:solidFill>
              <a:latin typeface="HY궁서" charset="0"/>
              <a:ea typeface="HY궁서" charset="0"/>
              <a:cs typeface="HY궁서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               </a:t>
            </a:r>
            <a:r>
              <a:rPr lang="zh-CN" altLang="en-US" sz="24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紫外线</a:t>
            </a:r>
            <a:r>
              <a:rPr lang="en-US" altLang="zh-CN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HY궁서" charset="0"/>
                <a:sym typeface="+mn-ea"/>
              </a:rPr>
              <a:t>-</a:t>
            </a:r>
            <a:r>
              <a:rPr lang="zh-CN" altLang="en-US" sz="24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激光</a:t>
            </a:r>
            <a:r>
              <a:rPr lang="en-US" altLang="zh-CN" sz="2800" b="1">
                <a:solidFill>
                  <a:schemeClr val="bg1"/>
                </a:solidFill>
                <a:latin typeface="HY궁서" charset="0"/>
                <a:ea typeface="HY궁서" charset="0"/>
                <a:cs typeface="HY궁서" charset="0"/>
                <a:sym typeface="+mn-ea"/>
              </a:rPr>
              <a:t>     </a:t>
            </a:r>
            <a:endParaRPr lang="en-US" altLang="zh-CN" sz="2800" b="1">
              <a:solidFill>
                <a:schemeClr val="bg1"/>
              </a:solidFill>
              <a:latin typeface="HY궁서" charset="0"/>
              <a:ea typeface="HY궁서" charset="0"/>
              <a:cs typeface="HY궁서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23" grpId="0" bldLvl="0" animBg="1"/>
      <p:bldP spid="23" grpId="1" animBg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9405" y="1918970"/>
            <a:ext cx="613410" cy="16751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84455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d6ddf8be413f521e6d968543f1bf5b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385" y="1850390"/>
            <a:ext cx="8223250" cy="4250690"/>
          </a:xfrm>
          <a:prstGeom prst="rect">
            <a:avLst/>
          </a:prstGeom>
          <a:effectLst>
            <a:outerShdw blurRad="736600" dir="13500000" sx="77000" sy="77000" algn="br" rotWithShape="0">
              <a:prstClr val="black">
                <a:alpha val="23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11948795" y="-60960"/>
            <a:ext cx="34671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</a:rPr>
              <a:t>（一）通过万物显明神的永能和神性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95745" y="3772535"/>
            <a:ext cx="5596255" cy="1427480"/>
          </a:xfrm>
          <a:prstGeom prst="rect">
            <a:avLst/>
          </a:prstGeom>
          <a:solidFill>
            <a:schemeClr val="bg2">
              <a:lumMod val="9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458" name="AutoShape 2"/>
          <p:cNvSpPr/>
          <p:nvPr/>
        </p:nvSpPr>
        <p:spPr>
          <a:xfrm>
            <a:off x="6896100" y="3326130"/>
            <a:ext cx="4934585" cy="2409825"/>
          </a:xfrm>
          <a:prstGeom prst="flowChartAlternateProcess">
            <a:avLst/>
          </a:prstGeom>
          <a:noFill/>
          <a:ln w="317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rgbClr val="CC0099"/>
                    </a:gs>
                  </a:gsLst>
                  <a:lin ang="5400000" scaled="1"/>
                  <a:tileRect/>
                </a:gradFill>
              </a14:hiddenFill>
            </a:ext>
          </a:extLst>
        </p:spPr>
        <p:txBody>
          <a:bodyPr wrap="none" lIns="90170" tIns="46990" rIns="90170" bIns="46990" anchor="ctr"/>
          <a:p>
            <a:pPr algn="ctr"/>
            <a:r>
              <a:rPr lang="zh-CN" altLang="en-US" sz="2400" dirty="0">
                <a:ln w="3175">
                  <a:noFill/>
                </a:ln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自从造天地以来，神的永能和神性是明明</a:t>
            </a:r>
            <a:endParaRPr lang="zh-CN" altLang="en-US" sz="2400" dirty="0">
              <a:ln w="3175">
                <a:noFill/>
              </a:ln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ctr"/>
            <a:r>
              <a:rPr lang="zh-CN" altLang="en-US" sz="2400" dirty="0">
                <a:ln w="3175">
                  <a:noFill/>
                </a:ln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可知的，虽是眼不能见，但藉着所造之物，</a:t>
            </a:r>
            <a:endParaRPr lang="zh-CN" altLang="en-US" sz="2400" dirty="0">
              <a:ln w="3175">
                <a:noFill/>
              </a:ln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ctr"/>
            <a:r>
              <a:rPr lang="zh-CN" altLang="en-US" sz="2400" dirty="0">
                <a:ln w="3175">
                  <a:noFill/>
                </a:ln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就可以晓得，叫人无可推诿。</a:t>
            </a:r>
            <a:r>
              <a:rPr lang="zh-CN" altLang="en-US" sz="2000" dirty="0">
                <a:ln w="3175">
                  <a:noFill/>
                </a:ln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罗马书1:20</a:t>
            </a:r>
            <a:endParaRPr lang="zh-CN" altLang="en-US" sz="2000" dirty="0">
              <a:ln w="3175">
                <a:noFill/>
              </a:ln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ldLvl="0" animBg="1"/>
      <p:bldP spid="19" grpId="0" bldLvl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9405" y="1918970"/>
            <a:ext cx="613410" cy="16751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84455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</a:rPr>
              <a:t>（一）通过万物显明神的永能和神性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36bc98ac732054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1843405"/>
            <a:ext cx="3300730" cy="2767965"/>
          </a:xfrm>
          <a:prstGeom prst="rect">
            <a:avLst/>
          </a:prstGeom>
          <a:effectLst>
            <a:outerShdw blurRad="635000" dist="317500" dir="10800000" sx="93000" sy="93000" algn="r" rotWithShape="0">
              <a:prstClr val="black">
                <a:alpha val="99000"/>
              </a:prstClr>
            </a:outerShdw>
            <a:softEdge rad="12700"/>
          </a:effectLst>
        </p:spPr>
      </p:pic>
      <p:pic>
        <p:nvPicPr>
          <p:cNvPr id="14" name="图片 13" descr="1_2015080510092811F1Z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570" y="1837055"/>
            <a:ext cx="3712845" cy="2781300"/>
          </a:xfrm>
          <a:prstGeom prst="rect">
            <a:avLst/>
          </a:prstGeom>
          <a:effectLst>
            <a:outerShdw blurRad="495300" dir="13500000" sx="103000" sy="103000" algn="br" rotWithShape="0">
              <a:prstClr val="black">
                <a:alpha val="100000"/>
              </a:prstClr>
            </a:outerShdw>
          </a:effectLst>
        </p:spPr>
      </p:pic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4401185" y="4800600"/>
            <a:ext cx="3523615" cy="956945"/>
          </a:xfrm>
        </p:spPr>
        <p:txBody>
          <a:bodyPr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太阳系的九大行星</a:t>
            </a:r>
            <a:endParaRPr lang="zh-CN" altLang="en-US" sz="280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标题 1"/>
          <p:cNvSpPr>
            <a:spLocks noGrp="1"/>
          </p:cNvSpPr>
          <p:nvPr/>
        </p:nvSpPr>
        <p:spPr>
          <a:xfrm>
            <a:off x="8613140" y="4800600"/>
            <a:ext cx="3088640" cy="956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牛顿的太阳系模型</a:t>
            </a:r>
            <a:endParaRPr lang="zh-CN" altLang="en-US" sz="280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23" grpId="1"/>
      <p:bldP spid="15" grpId="2"/>
      <p:bldP spid="2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9405" y="1918970"/>
            <a:ext cx="613410" cy="16751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84455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449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</a:rPr>
              <a:t>（一）通过万物显明神的永能和神性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61535" y="1397000"/>
            <a:ext cx="3271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（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）万有引力定律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48320" y="1397000"/>
            <a:ext cx="3787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（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</a:rPr>
              <a:t>2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）暗物质暗能量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9" name="图片 18" descr="5a34b2ce7f52e9bc4e000077_ra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940" y="2129790"/>
            <a:ext cx="4765040" cy="277685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222240" y="4989830"/>
            <a:ext cx="6212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我们以前很多的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认知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和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经验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并不是正确的</a:t>
            </a:r>
            <a:endParaRPr lang="zh-CN" altLang="en-US" sz="2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594225" y="5533390"/>
            <a:ext cx="6840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BB3C1"/>
                </a:solidFill>
                <a:latin typeface="华文楷体" panose="02010600040101010101" charset="-122"/>
                <a:ea typeface="华文楷体" panose="02010600040101010101" charset="-122"/>
              </a:rPr>
              <a:t>他是神荣耀所发的光辉，是神本体的真像，常用他全能的命令托住万有（来</a:t>
            </a:r>
            <a:r>
              <a:rPr lang="en-US" altLang="zh-CN" sz="2400">
                <a:solidFill>
                  <a:srgbClr val="0BB3C1"/>
                </a:solidFill>
                <a:latin typeface="华文楷体" panose="02010600040101010101" charset="-122"/>
                <a:ea typeface="华文楷体" panose="02010600040101010101" charset="-122"/>
              </a:rPr>
              <a:t>1:3</a:t>
            </a:r>
            <a:r>
              <a:rPr lang="zh-CN" altLang="en-US" sz="2400">
                <a:solidFill>
                  <a:srgbClr val="0BB3C1"/>
                </a:solidFill>
                <a:latin typeface="华文楷体" panose="02010600040101010101" charset="-122"/>
                <a:ea typeface="华文楷体" panose="02010600040101010101" charset="-122"/>
              </a:rPr>
              <a:t>）</a:t>
            </a:r>
            <a:endParaRPr lang="zh-CN" altLang="en-US" sz="2400">
              <a:solidFill>
                <a:srgbClr val="0BB3C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9405" y="1918970"/>
            <a:ext cx="613410" cy="16751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84455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11948795" y="-60960"/>
            <a:ext cx="34671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</a:rPr>
              <a:t>（一）通过万物显明神的永能和神性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459" name="AutoShape 3"/>
          <p:cNvSpPr/>
          <p:nvPr/>
        </p:nvSpPr>
        <p:spPr>
          <a:xfrm>
            <a:off x="4721860" y="1594485"/>
            <a:ext cx="5978525" cy="1283970"/>
          </a:xfrm>
          <a:prstGeom prst="flowChartAlternateProcess">
            <a:avLst/>
          </a:prstGeom>
          <a:noFill/>
          <a:ln w="31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0066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</a14:hiddenFill>
            </a:ext>
          </a:extLst>
        </p:spPr>
        <p:txBody>
          <a:bodyPr wrap="none" lIns="90170" tIns="46990" rIns="90170" bIns="46990" anchor="ctr"/>
          <a:p>
            <a:pPr algn="ctr"/>
            <a:r>
              <a:rPr lang="en-US" altLang="zh-CN" sz="2800" b="1" dirty="0">
                <a:solidFill>
                  <a:srgbClr val="7298DF"/>
                </a:solidFill>
                <a:latin typeface="Arial" panose="020B0604020202020204" pitchFamily="34" charset="0"/>
              </a:rPr>
              <a:t>       </a:t>
            </a:r>
            <a:r>
              <a:rPr lang="en-US" altLang="zh-CN" sz="2800" b="1" dirty="0">
                <a:solidFill>
                  <a:srgbClr val="7298DF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因为房屋都必有人建造。但建造万物的就是神。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                              </a:t>
            </a:r>
            <a:r>
              <a:rPr lang="zh-CN" altLang="en-US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希伯来书 3：4</a:t>
            </a:r>
            <a:endParaRPr lang="zh-CN" altLang="en-US" sz="2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720" y="2947035"/>
            <a:ext cx="2338070" cy="2095500"/>
          </a:xfrm>
          <a:prstGeom prst="round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760" y="2947670"/>
            <a:ext cx="2365375" cy="2094865"/>
          </a:xfrm>
          <a:prstGeom prst="round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105" y="2959735"/>
            <a:ext cx="2354580" cy="20828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6200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7532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</a:t>
            </a:r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</a:rPr>
              <a:t>）通过人体</a:t>
            </a:r>
            <a:r>
              <a:rPr lang="zh-CN" altLang="en-US" sz="36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</a:rPr>
              <a:t>显明神的永能和神性</a:t>
            </a:r>
            <a:endParaRPr lang="zh-CN" altLang="en-US" sz="36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220" y="3156585"/>
            <a:ext cx="1402080" cy="23787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25160" y="3143250"/>
            <a:ext cx="1369695" cy="23787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58380" y="3142615"/>
            <a:ext cx="1609090" cy="237934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 flipH="1">
            <a:off x="4470400" y="1851025"/>
            <a:ext cx="7810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神经</a:t>
            </a:r>
            <a:endParaRPr lang="zh-CN" alt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6136005" y="1850390"/>
            <a:ext cx="7289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血管</a:t>
            </a:r>
            <a:endParaRPr lang="zh-CN" alt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7723505" y="1851025"/>
            <a:ext cx="6686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经络</a:t>
            </a:r>
            <a:endParaRPr lang="zh-CN" alt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638790" y="3134360"/>
            <a:ext cx="1470660" cy="24237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08135" y="3142615"/>
            <a:ext cx="1384935" cy="239268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 flipH="1">
            <a:off x="9428480" y="1850390"/>
            <a:ext cx="2749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骨骼</a:t>
            </a:r>
            <a:endParaRPr lang="zh-CN" alt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 flipH="1">
            <a:off x="11149330" y="1850390"/>
            <a:ext cx="8362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脏腑</a:t>
            </a:r>
            <a:endParaRPr lang="zh-CN" alt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6296" y="68550"/>
            <a:ext cx="1245704" cy="596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1" name="直角三角形 5"/>
          <p:cNvSpPr/>
          <p:nvPr/>
        </p:nvSpPr>
        <p:spPr>
          <a:xfrm rot="16200000">
            <a:off x="10987481" y="5651922"/>
            <a:ext cx="773461" cy="1635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14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20" y="339090"/>
            <a:ext cx="1095375" cy="62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21860" y="186690"/>
            <a:ext cx="6427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flipH="1">
            <a:off x="649605" y="2151380"/>
            <a:ext cx="1044575" cy="1213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法利赛人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9405" y="4123690"/>
            <a:ext cx="613410" cy="2013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迦玛列门下</a:t>
            </a:r>
            <a:endParaRPr lang="zh-CN" altLang="en-US" sz="28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7945" y="-9525"/>
            <a:ext cx="4053840" cy="6865620"/>
          </a:xfrm>
          <a:prstGeom prst="rect">
            <a:avLst/>
          </a:prstGeom>
          <a:solidFill>
            <a:srgbClr val="375B85"/>
          </a:solidFill>
          <a:ln>
            <a:solidFill>
              <a:srgbClr val="375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143510" y="2129790"/>
            <a:ext cx="4079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9720" y="831850"/>
            <a:ext cx="37465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4400">
                <a:solidFill>
                  <a:srgbClr val="F9FBFA"/>
                </a:solidFill>
                <a:latin typeface="黑体" panose="02010609060101010101" charset="-122"/>
                <a:ea typeface="黑体" panose="02010609060101010101" charset="-122"/>
              </a:rPr>
              <a:t>福音讲解</a:t>
            </a:r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4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200">
              <a:solidFill>
                <a:srgbClr val="F9FBFA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594860" y="1049655"/>
            <a:ext cx="723600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-67945" y="1850390"/>
            <a:ext cx="4037330" cy="7721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10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第一讲：认识神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22" name="그림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5835"/>
            <a:ext cx="847090" cy="48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69410" y="400685"/>
            <a:ext cx="8110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0BB3C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（三）通过中国古人的信仰启示上帝的存在</a:t>
            </a:r>
            <a:endParaRPr lang="zh-CN" altLang="en-US" sz="3200">
              <a:solidFill>
                <a:srgbClr val="0BB3C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410" y="1636395"/>
            <a:ext cx="3684905" cy="370586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223635" y="1711960"/>
            <a:ext cx="2867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神州大地</a:t>
            </a:r>
            <a:endParaRPr lang="zh-CN" altLang="en-US" sz="32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23635" y="2295525"/>
            <a:ext cx="3184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真龙天子</a:t>
            </a:r>
            <a:endParaRPr lang="zh-CN" altLang="en-US" sz="32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29985" y="3462655"/>
            <a:ext cx="3965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天时地利人和</a:t>
            </a:r>
            <a:endParaRPr lang="zh-CN" altLang="en-US" sz="32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229985" y="3987800"/>
            <a:ext cx="4178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天生我材必有用</a:t>
            </a:r>
            <a:endParaRPr lang="zh-CN" altLang="en-US" sz="32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229985" y="2879090"/>
            <a:ext cx="2549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天之骄子</a:t>
            </a:r>
            <a:endParaRPr lang="zh-CN" altLang="en-US" sz="32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rcRect b="5081"/>
          <a:stretch>
            <a:fillRect/>
          </a:stretch>
        </p:blipFill>
        <p:spPr>
          <a:xfrm>
            <a:off x="8138160" y="1636395"/>
            <a:ext cx="3912870" cy="37052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268720" y="4571365"/>
            <a:ext cx="5260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谋事在人，成事在天</a:t>
            </a:r>
            <a:endParaRPr lang="zh-CN" altLang="en-US" sz="32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68720" y="5095875"/>
            <a:ext cx="5374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3200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小事呼母，大事呼天</a:t>
            </a:r>
            <a:endParaRPr lang="zh-CN" altLang="en-US" sz="3200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594860" y="5553710"/>
            <a:ext cx="2506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北京天坛</a:t>
            </a:r>
            <a:endParaRPr lang="zh-CN" altLang="en-US" sz="3200" b="1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022715" y="5553710"/>
            <a:ext cx="2506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BB3C1"/>
                </a:solidFill>
                <a:latin typeface="隶书" panose="02010509060101010101" charset="-122"/>
                <a:ea typeface="隶书" panose="02010509060101010101" charset="-122"/>
              </a:rPr>
              <a:t>天坛内部</a:t>
            </a:r>
            <a:endParaRPr lang="zh-CN" altLang="en-US" sz="3200" b="1">
              <a:solidFill>
                <a:srgbClr val="0BB3C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31" grpId="0"/>
      <p:bldP spid="29" grpId="0"/>
      <p:bldP spid="30" grpId="0"/>
      <p:bldP spid="33" grpId="0"/>
      <p:bldP spid="34" grpId="0"/>
      <p:bldP spid="36" grpId="0"/>
      <p:bldP spid="36" grpId="1"/>
      <p:bldP spid="37" grpId="0"/>
      <p:bldP spid="37" grpId="1"/>
      <p:bldP spid="36" grpId="2"/>
      <p:bldP spid="37" grpId="2"/>
    </p:bldLst>
  </p:timing>
</p:sld>
</file>

<file path=ppt/tags/tag1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2121</Words>
  <Application>WPS 演示</Application>
  <PresentationFormat>宽屏</PresentationFormat>
  <Paragraphs>580</Paragraphs>
  <Slides>26</Slides>
  <Notes>11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Arial</vt:lpstr>
      <vt:lpstr>宋体</vt:lpstr>
      <vt:lpstr>Wingdings</vt:lpstr>
      <vt:lpstr>Segoe UI</vt:lpstr>
      <vt:lpstr>微软雅黑</vt:lpstr>
      <vt:lpstr>隶书</vt:lpstr>
      <vt:lpstr>华文楷体</vt:lpstr>
      <vt:lpstr>黑体</vt:lpstr>
      <vt:lpstr>HY궁서</vt:lpstr>
      <vt:lpstr>Segoe Print</vt:lpstr>
      <vt:lpstr>仿宋</vt:lpstr>
      <vt:lpstr>等线</vt:lpstr>
      <vt:lpstr>Arial Unicode MS</vt:lpstr>
      <vt:lpstr>等线 Light</vt:lpstr>
      <vt:lpstr>迷你简粗圆</vt:lpstr>
      <vt:lpstr>Calibri</vt:lpstr>
      <vt:lpstr>Malgun 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太阳系的九大行星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Whishile.King&amp;Ethan</dc:creator>
  <cp:lastModifiedBy>雨田 LEI</cp:lastModifiedBy>
  <cp:revision>346</cp:revision>
  <dcterms:created xsi:type="dcterms:W3CDTF">2017-09-12T13:47:00Z</dcterms:created>
  <dcterms:modified xsi:type="dcterms:W3CDTF">2022-01-26T23:57:07Z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6DB397E24D80473F9C3C68C57669DE2B</vt:lpwstr>
  </property>
</Properties>
</file>