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69" r:id="rId3"/>
    <p:sldId id="1126" r:id="rId5"/>
    <p:sldId id="1127" r:id="rId6"/>
    <p:sldId id="1128" r:id="rId7"/>
    <p:sldId id="1129" r:id="rId8"/>
    <p:sldId id="1134" r:id="rId9"/>
    <p:sldId id="1135" r:id="rId10"/>
    <p:sldId id="1136" r:id="rId11"/>
    <p:sldId id="1139" r:id="rId12"/>
    <p:sldId id="1133" r:id="rId13"/>
    <p:sldId id="1130" r:id="rId14"/>
    <p:sldId id="1131" r:id="rId15"/>
    <p:sldId id="1132" r:id="rId16"/>
    <p:sldId id="1137" r:id="rId17"/>
    <p:sldId id="99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39AD9"/>
    <a:srgbClr val="0BB3C1"/>
    <a:srgbClr val="C5C5C3"/>
    <a:srgbClr val="969696"/>
    <a:srgbClr val="FFC000"/>
    <a:srgbClr val="ED7D31"/>
    <a:srgbClr val="22477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2579" autoAdjust="0"/>
  </p:normalViewPr>
  <p:slideViewPr>
    <p:cSldViewPr snapToGrid="0" showGuides="1">
      <p:cViewPr varScale="1">
        <p:scale>
          <a:sx n="67" d="100"/>
          <a:sy n="67" d="100"/>
        </p:scale>
        <p:origin x="858" y="60"/>
      </p:cViewPr>
      <p:guideLst>
        <p:guide orient="horz" pos="410"/>
        <p:guide pos="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C39A6-4C52-4804-8B80-6EF4D3149A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1DB7E-4CB5-4ABA-993C-C818B2A9FB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DB7E-4CB5-4ABA-993C-C818B2A9FB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A02-530C-4634-8731-CFFE3675F7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2D09-6E80-4F0C-B1A1-3E3C01CB43D5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b="34736"/>
          <a:stretch>
            <a:fillRect/>
          </a:stretch>
        </p:blipFill>
        <p:spPr>
          <a:xfrm>
            <a:off x="2827852" y="3925595"/>
            <a:ext cx="4267570" cy="29324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/>
          <a:srcRect t="18901" r="28003"/>
          <a:stretch>
            <a:fillRect/>
          </a:stretch>
        </p:blipFill>
        <p:spPr>
          <a:xfrm>
            <a:off x="6937992" y="35897"/>
            <a:ext cx="5254008" cy="5255676"/>
          </a:xfrm>
          <a:prstGeom prst="rect">
            <a:avLst/>
          </a:prstGeom>
        </p:spPr>
      </p:pic>
      <p:sp>
        <p:nvSpPr>
          <p:cNvPr id="10" name="Freeform 3529"/>
          <p:cNvSpPr/>
          <p:nvPr userDrawn="1"/>
        </p:nvSpPr>
        <p:spPr bwMode="auto">
          <a:xfrm rot="10800000" flipV="1">
            <a:off x="0" y="6515099"/>
            <a:ext cx="12192000" cy="342904"/>
          </a:xfrm>
          <a:custGeom>
            <a:avLst/>
            <a:gdLst>
              <a:gd name="T0" fmla="*/ 7186 w 7186"/>
              <a:gd name="T1" fmla="*/ 246 h 246"/>
              <a:gd name="T2" fmla="*/ 0 w 7186"/>
              <a:gd name="T3" fmla="*/ 246 h 246"/>
              <a:gd name="T4" fmla="*/ 0 w 7186"/>
              <a:gd name="T5" fmla="*/ 0 h 246"/>
              <a:gd name="T6" fmla="*/ 7186 w 7186"/>
              <a:gd name="T7" fmla="*/ 2 h 246"/>
              <a:gd name="T8" fmla="*/ 7186 w 7186"/>
              <a:gd name="T9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6" h="246">
                <a:moveTo>
                  <a:pt x="7186" y="246"/>
                </a:moveTo>
                <a:lnTo>
                  <a:pt x="0" y="246"/>
                </a:lnTo>
                <a:lnTo>
                  <a:pt x="0" y="0"/>
                </a:lnTo>
                <a:lnTo>
                  <a:pt x="7186" y="2"/>
                </a:lnTo>
                <a:lnTo>
                  <a:pt x="7186" y="246"/>
                </a:lnTo>
                <a:close/>
              </a:path>
            </a:pathLst>
          </a:custGeom>
          <a:solidFill>
            <a:srgbClr val="00A3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/>
          <a:srcRect l="80947" t="15110" b="50658"/>
          <a:stretch>
            <a:fillRect/>
          </a:stretch>
        </p:blipFill>
        <p:spPr>
          <a:xfrm rot="5400000">
            <a:off x="808190" y="-808190"/>
            <a:ext cx="1211470" cy="282785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0" y="6982406"/>
            <a:ext cx="31016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定制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：静水流深工作室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QQ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276060523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微信：</a:t>
            </a:r>
            <a:r>
              <a:rPr lang="en-US" altLang="zh-CN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whishile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电话：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18928897164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0E87-A142-456C-AF40-0F04DCEE200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5481-B0A4-4082-A5E6-C173923F812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11173216" y="315251"/>
            <a:ext cx="789139" cy="34031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1093727" y="285352"/>
            <a:ext cx="948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0" y="6982406"/>
            <a:ext cx="31016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定制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：静水流深工作室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QQ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276060523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微信：</a:t>
            </a:r>
            <a:r>
              <a:rPr lang="en-US" altLang="zh-CN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whishile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电话：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18928897164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58713" y="272826"/>
            <a:ext cx="948117" cy="370212"/>
            <a:chOff x="258713" y="272826"/>
            <a:chExt cx="948117" cy="370212"/>
          </a:xfrm>
        </p:grpSpPr>
        <p:sp>
          <p:nvSpPr>
            <p:cNvPr id="8" name="矩形: 圆角 7"/>
            <p:cNvSpPr/>
            <p:nvPr userDrawn="1"/>
          </p:nvSpPr>
          <p:spPr>
            <a:xfrm>
              <a:off x="338202" y="302725"/>
              <a:ext cx="789139" cy="340313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58713" y="272826"/>
              <a:ext cx="9481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</a:t>
              </a:r>
              <a:endParaRPr lang="zh-CN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microsoft.com/office/2007/relationships/hdphoto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microsoft.com/office/2007/relationships/hdphoto" Target="../media/image37.wdp"/><Relationship Id="rId4" Type="http://schemas.openxmlformats.org/officeDocument/2006/relationships/image" Target="../media/image36.png"/><Relationship Id="rId3" Type="http://schemas.microsoft.com/office/2007/relationships/hdphoto" Target="../media/image35.wdp"/><Relationship Id="rId2" Type="http://schemas.openxmlformats.org/officeDocument/2006/relationships/image" Target="../media/image34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GIF"/><Relationship Id="rId7" Type="http://schemas.openxmlformats.org/officeDocument/2006/relationships/image" Target="../media/image25.GIF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GIF"/><Relationship Id="rId7" Type="http://schemas.openxmlformats.org/officeDocument/2006/relationships/image" Target="../media/image25.GIF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586216" y="1704178"/>
            <a:ext cx="3304377" cy="323460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372988" y="1460579"/>
            <a:ext cx="3771056" cy="3691431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72988" y="1460579"/>
            <a:ext cx="3771056" cy="3691431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922410" y="1018562"/>
            <a:ext cx="4673824" cy="4575138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85970" y="2788920"/>
            <a:ext cx="333756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福音讲解</a:t>
            </a:r>
            <a:endParaRPr lang="zh-CN" altLang="en-US" sz="4000" dirty="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  <a:cs typeface="Segoe UI" panose="020B0502040204020203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79165" y="1995427"/>
            <a:ext cx="2444352" cy="2688417"/>
            <a:chOff x="1997035" y="2290189"/>
            <a:chExt cx="1640246" cy="1842935"/>
          </a:xfrm>
        </p:grpSpPr>
        <p:sp>
          <p:nvSpPr>
            <p:cNvPr id="9" name="椭圆 8"/>
            <p:cNvSpPr/>
            <p:nvPr/>
          </p:nvSpPr>
          <p:spPr>
            <a:xfrm>
              <a:off x="1997035" y="3945759"/>
              <a:ext cx="187365" cy="187365"/>
            </a:xfrm>
            <a:prstGeom prst="ellipse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84683" y="2290189"/>
              <a:ext cx="152598" cy="1525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>
              <a:stCxn id="10" idx="3"/>
              <a:endCxn id="9" idx="7"/>
            </p:cNvCxnSpPr>
            <p:nvPr/>
          </p:nvCxnSpPr>
          <p:spPr>
            <a:xfrm flipH="1">
              <a:off x="2156961" y="2420440"/>
              <a:ext cx="1350069" cy="1552758"/>
            </a:xfrm>
            <a:prstGeom prst="line">
              <a:avLst/>
            </a:prstGeom>
            <a:ln>
              <a:solidFill>
                <a:schemeClr val="bg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09862" y="269823"/>
            <a:ext cx="1573968" cy="509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269875"/>
            <a:ext cx="1009015" cy="576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21600000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第四讲：律法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律法的背景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290" y="1827530"/>
            <a:ext cx="3925570" cy="23641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1828165"/>
            <a:ext cx="4083050" cy="23634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51350" y="4474845"/>
            <a:ext cx="69684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水势在地上极其浩大，天下的高山都淹没了。水势比山高过十五肘，山岭都淹没了。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凡在地上有血肉的动物，就是飞鸟，牲畜，走兽，和爬在地上的昆虫，以及所有的人都死了。凡在旱地上，鼻孔有气息的生灵都死了。凡地上各类的活物，连人带牲畜，昆虫，以及空中的飞鸟，都从地上除灭了，只留下挪亚和那些与他同在方舟里的（创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19-23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第四讲：律法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律法的目的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4391660" y="1752600"/>
            <a:ext cx="73564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defRPr/>
            </a:pPr>
            <a:r>
              <a:rPr lang="ko-KR" altLang="en-US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律法是我们训蒙的师傅</a:t>
            </a:r>
            <a:r>
              <a:rPr lang="ko-KR" altLang="en-US" sz="2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，引我们到基督那里</a:t>
            </a:r>
            <a:r>
              <a:rPr lang="zh-CN" altLang="ko-KR" sz="2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，使我们因信称义</a:t>
            </a:r>
            <a:r>
              <a:rPr lang="ko-KR" altLang="en-US" sz="2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ko-KR" altLang="en-US" sz="2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加</a:t>
            </a:r>
            <a:r>
              <a:rPr lang="en-US" altLang="ko-KR" sz="2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3:24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7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60" y="2529840"/>
            <a:ext cx="3467100" cy="3607435"/>
          </a:xfrm>
          <a:prstGeom prst="rect">
            <a:avLst/>
          </a:prstGeom>
        </p:spPr>
      </p:pic>
      <p:pic>
        <p:nvPicPr>
          <p:cNvPr id="19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6890" y="2529840"/>
            <a:ext cx="2903855" cy="3607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第四讲：律法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律法的目的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27650" name="Picture 2" descr="b01"/>
          <p:cNvPicPr>
            <a:picLocks noChangeAspect="1"/>
          </p:cNvPicPr>
          <p:nvPr/>
        </p:nvPicPr>
        <p:blipFill>
          <a:blip r:embed="rId2" cstate="print">
            <a:lum bright="-13989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p:blipFill>
        <p:spPr>
          <a:xfrm>
            <a:off x="4889500" y="1850390"/>
            <a:ext cx="5481320" cy="3166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356100" y="5360670"/>
            <a:ext cx="71113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b="1" dirty="0">
                <a:sym typeface="+mn-ea"/>
              </a:rPr>
              <a:t>摩西在律法上吩咐我们，把这样的妇人用石头打死。（约</a:t>
            </a:r>
            <a:r>
              <a:rPr lang="en-US" altLang="zh-CN" sz="2000" b="1" dirty="0">
                <a:sym typeface="+mn-ea"/>
              </a:rPr>
              <a:t>8:5</a:t>
            </a:r>
            <a:r>
              <a:rPr lang="zh-CN" altLang="en-US" sz="2000" b="1" dirty="0">
                <a:sym typeface="+mn-ea"/>
              </a:rPr>
              <a:t>）</a:t>
            </a:r>
            <a:endParaRPr lang="zh-CN" altLang="en-US" sz="2000" b="1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第四讲：律法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律法的时效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4594756" y="1850673"/>
            <a:ext cx="52350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o-KR" altLang="en-US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等候那蒙应许的子孙来到</a:t>
            </a: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ko-KR" altLang="en-US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加</a:t>
            </a:r>
            <a:r>
              <a:rPr lang="en-US" altLang="ko-KR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3:19</a:t>
            </a: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타원 10"/>
          <p:cNvSpPr/>
          <p:nvPr/>
        </p:nvSpPr>
        <p:spPr>
          <a:xfrm>
            <a:off x="4604554" y="2743716"/>
            <a:ext cx="6372708" cy="2584915"/>
          </a:xfrm>
          <a:prstGeom prst="ellipse">
            <a:avLst/>
          </a:prstGeom>
          <a:gradFill flip="none" rotWithShape="1">
            <a:gsLst>
              <a:gs pos="3600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45000"/>
                  <a:lumOff val="55000"/>
                  <a:alpha val="53000"/>
                </a:schemeClr>
              </a:gs>
              <a:gs pos="100000">
                <a:schemeClr val="accent1">
                  <a:lumMod val="45000"/>
                  <a:lumOff val="55000"/>
                  <a:alpha val="0"/>
                </a:schemeClr>
              </a:gs>
              <a:gs pos="66000">
                <a:schemeClr val="accent1">
                  <a:lumMod val="30000"/>
                  <a:lumOff val="70000"/>
                  <a:alpha val="69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19" name="직선 연결선 11"/>
          <p:cNvCxnSpPr/>
          <p:nvPr/>
        </p:nvCxnSpPr>
        <p:spPr>
          <a:xfrm>
            <a:off x="4595158" y="4061832"/>
            <a:ext cx="6372708" cy="0"/>
          </a:xfrm>
          <a:prstGeom prst="line">
            <a:avLst/>
          </a:prstGeom>
          <a:ln w="38100" cap="rnd">
            <a:solidFill>
              <a:schemeClr val="tx1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20" b="98305" l="6569" r="912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480" y="3000472"/>
            <a:ext cx="627019" cy="1080120"/>
          </a:xfrm>
          <a:prstGeom prst="rect">
            <a:avLst/>
          </a:prstGeom>
        </p:spPr>
      </p:pic>
      <p:cxnSp>
        <p:nvCxnSpPr>
          <p:cNvPr id="23" name="직선 화살표 연결선 16"/>
          <p:cNvCxnSpPr/>
          <p:nvPr/>
        </p:nvCxnSpPr>
        <p:spPr>
          <a:xfrm flipH="1">
            <a:off x="4604385" y="3867785"/>
            <a:ext cx="3255010" cy="24765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17"/>
          <p:cNvCxnSpPr/>
          <p:nvPr/>
        </p:nvCxnSpPr>
        <p:spPr>
          <a:xfrm flipV="1">
            <a:off x="7986978" y="3861742"/>
            <a:ext cx="2980826" cy="11678"/>
          </a:xfrm>
          <a:prstGeom prst="straightConnector1">
            <a:avLst/>
          </a:prstGeom>
          <a:ln w="635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8"/>
          <p:cNvSpPr txBox="1"/>
          <p:nvPr/>
        </p:nvSpPr>
        <p:spPr>
          <a:xfrm>
            <a:off x="6723901" y="3384144"/>
            <a:ext cx="101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BC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8105241" y="3395822"/>
            <a:ext cx="99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AD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27" name="타원 20"/>
          <p:cNvSpPr/>
          <p:nvPr/>
        </p:nvSpPr>
        <p:spPr>
          <a:xfrm>
            <a:off x="6216748" y="3991667"/>
            <a:ext cx="108012" cy="1403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28" name="TextBox 21"/>
          <p:cNvSpPr txBox="1"/>
          <p:nvPr/>
        </p:nvSpPr>
        <p:spPr>
          <a:xfrm>
            <a:off x="5920943" y="4061831"/>
            <a:ext cx="62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摩西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29" name="타원 22"/>
          <p:cNvSpPr/>
          <p:nvPr/>
        </p:nvSpPr>
        <p:spPr>
          <a:xfrm>
            <a:off x="5422972" y="3986723"/>
            <a:ext cx="108012" cy="1403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4851400" y="4080510"/>
            <a:ext cx="1273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亚伯拉罕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1" name="타원 24"/>
          <p:cNvSpPr/>
          <p:nvPr/>
        </p:nvSpPr>
        <p:spPr>
          <a:xfrm>
            <a:off x="10260989" y="3984420"/>
            <a:ext cx="108012" cy="1403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pic>
        <p:nvPicPr>
          <p:cNvPr id="32" name="그림 2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4278" l="9796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73" y="3039363"/>
            <a:ext cx="419328" cy="794768"/>
          </a:xfrm>
          <a:prstGeom prst="rect">
            <a:avLst/>
          </a:prstGeom>
        </p:spPr>
      </p:pic>
      <p:sp>
        <p:nvSpPr>
          <p:cNvPr id="33" name="화살표: 위쪽 5"/>
          <p:cNvSpPr/>
          <p:nvPr/>
        </p:nvSpPr>
        <p:spPr>
          <a:xfrm>
            <a:off x="6178188" y="4788644"/>
            <a:ext cx="108012" cy="1021344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34" name="TextBox 26"/>
          <p:cNvSpPr txBox="1"/>
          <p:nvPr/>
        </p:nvSpPr>
        <p:spPr>
          <a:xfrm>
            <a:off x="4851693" y="5765388"/>
            <a:ext cx="24482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defRPr/>
            </a:pPr>
            <a:r>
              <a:rPr kumimoji="0" lang="zh-CN" alt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kumimoji="0" lang="en-US" altLang="ko-KR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BC1491</a:t>
            </a: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律法</a:t>
            </a:r>
            <a:r>
              <a:rPr kumimoji="0" lang="en-US" altLang="ko-KR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endParaRPr kumimoji="0" lang="ko-KR" alt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6" name="TextBox 27"/>
          <p:cNvSpPr txBox="1"/>
          <p:nvPr/>
        </p:nvSpPr>
        <p:spPr>
          <a:xfrm>
            <a:off x="6399530" y="4155440"/>
            <a:ext cx="1456690" cy="3689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0" bIns="0" rtlCol="0" anchor="ctr">
            <a:spAutoFit/>
          </a:bodyPr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律法时代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8" name="TextBox 29"/>
          <p:cNvSpPr txBox="1"/>
          <p:nvPr/>
        </p:nvSpPr>
        <p:spPr>
          <a:xfrm>
            <a:off x="8104505" y="4155440"/>
            <a:ext cx="2396490" cy="3689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0" bIns="0" rtlCol="0" anchor="ctr">
            <a:spAutoFit/>
          </a:bodyPr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恩典时代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0" name="화살표: 위쪽 31"/>
          <p:cNvSpPr/>
          <p:nvPr/>
        </p:nvSpPr>
        <p:spPr>
          <a:xfrm>
            <a:off x="7881620" y="4155440"/>
            <a:ext cx="105410" cy="1490345"/>
          </a:xfrm>
          <a:prstGeom prst="upArrow">
            <a:avLst>
              <a:gd name="adj1" fmla="val 26154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1" name="TextBox 32"/>
          <p:cNvSpPr txBox="1"/>
          <p:nvPr/>
        </p:nvSpPr>
        <p:spPr>
          <a:xfrm>
            <a:off x="7299965" y="5646008"/>
            <a:ext cx="1415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</a:rPr>
              <a:t>结束律法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第四讲：律法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另立新约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307195" y="3522980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947285" y="2006600"/>
            <a:ext cx="6530975" cy="3966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latin typeface="+mj-lt"/>
                <a:ea typeface="+mj-lt"/>
                <a:cs typeface="+mj-lt"/>
                <a:sym typeface="+mn-ea"/>
              </a:rPr>
              <a:t>  耶和华说：“日子将到，我要与以色列家和犹大家另立新约，不像我拉着他们祖宗的手，领他们出埃及的时候，与他们所立的约</a:t>
            </a:r>
            <a:r>
              <a:rPr lang="en-US" altLang="zh-CN" sz="2800" dirty="0" smtClean="0">
                <a:latin typeface="+mj-lt"/>
                <a:ea typeface="+mj-lt"/>
                <a:cs typeface="+mj-lt"/>
                <a:sym typeface="+mn-ea"/>
              </a:rPr>
              <a:t>------</a:t>
            </a:r>
            <a:r>
              <a:rPr lang="zh-CN" altLang="en-US" sz="2800" dirty="0" smtClean="0">
                <a:latin typeface="+mj-lt"/>
                <a:ea typeface="+mj-lt"/>
                <a:cs typeface="+mj-lt"/>
                <a:sym typeface="+mn-ea"/>
              </a:rPr>
              <a:t>我要赦免他们的罪孽，不再纪念他们的罪恶，这是耶和华说的。（耶</a:t>
            </a:r>
            <a:r>
              <a:rPr lang="en-US" altLang="zh-CN" sz="2800" dirty="0" smtClean="0">
                <a:latin typeface="+mj-lt"/>
                <a:ea typeface="+mj-lt"/>
                <a:cs typeface="+mj-lt"/>
                <a:sym typeface="+mn-ea"/>
              </a:rPr>
              <a:t>31:31—34</a:t>
            </a:r>
            <a:r>
              <a:rPr lang="zh-CN" altLang="en-US" sz="2800" dirty="0" smtClean="0">
                <a:latin typeface="+mj-lt"/>
                <a:ea typeface="+mj-lt"/>
                <a:cs typeface="+mj-lt"/>
                <a:sym typeface="+mn-ea"/>
              </a:rPr>
              <a:t>）</a:t>
            </a:r>
            <a:endParaRPr lang="zh-CN" altLang="en-US" sz="2800" dirty="0" smtClean="0">
              <a:latin typeface="+mj-lt"/>
              <a:ea typeface="+mj-lt"/>
              <a:cs typeface="+mj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6296" y="68550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437380" y="953135"/>
            <a:ext cx="4325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谢谢大家的聆听</a:t>
            </a:r>
            <a:endParaRPr lang="zh-CN" altLang="en-US" sz="44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332" name="图像" descr="图像"/>
          <p:cNvPicPr>
            <a:picLocks noChangeAspect="1"/>
          </p:cNvPicPr>
          <p:nvPr/>
        </p:nvPicPr>
        <p:blipFill>
          <a:blip r:embed="rId1"/>
          <a:srcRect l="2027" r="2027" b="4055"/>
          <a:stretch>
            <a:fillRect/>
          </a:stretch>
        </p:blipFill>
        <p:spPr>
          <a:xfrm>
            <a:off x="4023995" y="2316480"/>
            <a:ext cx="5152390" cy="330327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第四讲：律法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律法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03800" y="4462780"/>
            <a:ext cx="724662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14350" indent="-514350" eaLnBrk="1" hangingPunct="1">
              <a:buNone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）律法的背景：罪也不算罪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（罗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5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13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）</a:t>
            </a:r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</a:endParaRPr>
          </a:p>
          <a:p>
            <a:pPr eaLnBrk="1" hangingPunct="1">
              <a:buNone/>
              <a:defRPr/>
            </a:pPr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2) 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律法的要求：一切事去行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（加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3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10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）</a:t>
            </a:r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</a:endParaRPr>
          </a:p>
          <a:p>
            <a:pPr eaLnBrk="1" hangingPunct="1">
              <a:buNone/>
              <a:defRPr/>
            </a:pPr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3) 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律法的目的：让人知罪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（罗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3:20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）</a:t>
            </a:r>
            <a:endParaRPr lang="zh-CN" alt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  <a:p>
            <a:pPr eaLnBrk="1" hangingPunct="1">
              <a:buNone/>
              <a:defRPr/>
            </a:pP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4) 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律法的时效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ko-KR" altLang="en-US" sz="2400" b="1" dirty="0" smtClean="0">
                <a:latin typeface="+mj-lt"/>
                <a:ea typeface="+mj-lt"/>
                <a:cs typeface="+mj-ea"/>
                <a:sym typeface="+mn-ea"/>
              </a:rPr>
              <a:t>等候那蒙应许的子孙来到</a:t>
            </a:r>
            <a:r>
              <a:rPr lang="zh-CN" altLang="ko-KR" sz="2000" dirty="0" smtClean="0">
                <a:ea typeface="+mn-lt"/>
                <a:cs typeface="+mj-ea"/>
                <a:sym typeface="+mn-ea"/>
              </a:rPr>
              <a:t>（加</a:t>
            </a:r>
            <a:r>
              <a:rPr lang="en-US" altLang="zh-CN" sz="2000" dirty="0" smtClean="0">
                <a:ea typeface="+mn-lt"/>
                <a:cs typeface="+mj-ea"/>
                <a:sym typeface="+mn-ea"/>
              </a:rPr>
              <a:t>3</a:t>
            </a:r>
            <a:r>
              <a:rPr lang="zh-CN" altLang="en-US" sz="2000" dirty="0" smtClean="0">
                <a:ea typeface="+mn-lt"/>
                <a:cs typeface="+mj-ea"/>
                <a:sym typeface="+mn-ea"/>
              </a:rPr>
              <a:t>：</a:t>
            </a:r>
            <a:r>
              <a:rPr lang="en-US" altLang="zh-CN" sz="2000" dirty="0" smtClean="0">
                <a:ea typeface="+mn-lt"/>
                <a:cs typeface="+mj-ea"/>
                <a:sym typeface="+mn-ea"/>
              </a:rPr>
              <a:t>19</a:t>
            </a:r>
            <a:r>
              <a:rPr lang="zh-CN" altLang="ko-KR" sz="2000" dirty="0" smtClean="0">
                <a:ea typeface="+mn-lt"/>
                <a:cs typeface="+mj-ea"/>
                <a:sym typeface="+mn-ea"/>
              </a:rPr>
              <a:t>）</a:t>
            </a:r>
            <a:endParaRPr lang="zh-CN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  <a:p>
            <a:pPr eaLnBrk="1" hangingPunct="1">
              <a:buNone/>
              <a:defRPr/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2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45" y="1689100"/>
            <a:ext cx="5676900" cy="2594610"/>
          </a:xfrm>
          <a:prstGeom prst="rect">
            <a:avLst/>
          </a:prstGeom>
          <a:effectLst>
            <a:outerShdw blurRad="355600" dist="203200" dir="10800000" sx="101000" sy="101000" algn="r" rotWithShape="0">
              <a:prstClr val="black">
                <a:alpha val="40000"/>
              </a:prstClr>
            </a:outerShdw>
            <a:reflection stA="52000" endA="300" endPos="26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第四讲：律法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律法的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背景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68612" name="Picture 4" descr="暴风截图201371840988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505" y="1850390"/>
            <a:ext cx="3792220" cy="3326130"/>
          </a:xfrm>
          <a:prstGeom prst="rect">
            <a:avLst/>
          </a:prstGeom>
          <a:noFill/>
        </p:spPr>
      </p:pic>
      <p:sp>
        <p:nvSpPr>
          <p:cNvPr id="11" name="文本框 10"/>
          <p:cNvSpPr txBox="1"/>
          <p:nvPr/>
        </p:nvSpPr>
        <p:spPr>
          <a:xfrm>
            <a:off x="8271510" y="1871980"/>
            <a:ext cx="370014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我向埃及人所行的事，你们都看见了，且看见我如鹰将你们背在翅膀上，带来归我。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如今你们若实在听从我的话，遵守我的约，就要在万民中作属我的子民，因为全地都是我的。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你们要归我作祭司的国度，为圣洁的国民。这些话你要告诉以色列人。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百姓都同声回答说，凡耶和华所说的，我们都要遵行。摩西就将百姓的话回覆耶和华。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(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出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19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4-7)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第四讲：律法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律法的要求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09570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21860" y="4763135"/>
            <a:ext cx="752856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凡不照着律法书上所记一切事去行的 ，就被咒诅（加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3:10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en-US" altLang="zh-C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只在一条上跌倒，就是犯了众条（雅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2:10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en-US" altLang="ko-K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ko-K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罪的工价乃是死，（罗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23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en-US" altLang="zh-C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不是背书包上学就行，而是得够大学录取分数才行（放松律法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en-US" altLang="zh-C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buFont typeface="Wingdings" panose="05000000000000000000" pitchFamily="2" charset="2"/>
              <a:buChar char="l"/>
              <a:defRPr/>
            </a:pPr>
            <a:endParaRPr lang="en-US" altLang="zh-C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2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45" y="1811655"/>
            <a:ext cx="5676900" cy="2594610"/>
          </a:xfrm>
          <a:prstGeom prst="rect">
            <a:avLst/>
          </a:prstGeom>
          <a:effectLst>
            <a:outerShdw blurRad="355600" dist="203200" dir="10800000" sx="101000" sy="101000" algn="r" rotWithShape="0">
              <a:prstClr val="black">
                <a:alpha val="40000"/>
              </a:prstClr>
            </a:outerShdw>
            <a:reflection stA="52000" endA="300" endPos="26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第四讲：律法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律法的目的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285" name="그림 1" descr="그림 1"/>
          <p:cNvPicPr>
            <a:picLocks noChangeAspect="1"/>
          </p:cNvPicPr>
          <p:nvPr/>
        </p:nvPicPr>
        <p:blipFill>
          <a:blip r:embed="rId2" cstate="print"/>
          <a:srcRect b="2"/>
          <a:stretch>
            <a:fillRect/>
          </a:stretch>
        </p:blipFill>
        <p:spPr>
          <a:xfrm>
            <a:off x="8818245" y="2511425"/>
            <a:ext cx="3197225" cy="2736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84" y="0"/>
                </a:moveTo>
                <a:cubicBezTo>
                  <a:pt x="1470" y="0"/>
                  <a:pt x="0" y="1612"/>
                  <a:pt x="0" y="3601"/>
                </a:cubicBezTo>
                <a:lnTo>
                  <a:pt x="0" y="17999"/>
                </a:lnTo>
                <a:cubicBezTo>
                  <a:pt x="0" y="19988"/>
                  <a:pt x="1470" y="21600"/>
                  <a:pt x="3284" y="21600"/>
                </a:cubicBezTo>
                <a:lnTo>
                  <a:pt x="18316" y="21600"/>
                </a:lnTo>
                <a:cubicBezTo>
                  <a:pt x="20129" y="21600"/>
                  <a:pt x="21600" y="19988"/>
                  <a:pt x="21600" y="17999"/>
                </a:cubicBezTo>
                <a:lnTo>
                  <a:pt x="21600" y="3601"/>
                </a:lnTo>
                <a:cubicBezTo>
                  <a:pt x="21600" y="1612"/>
                  <a:pt x="20129" y="0"/>
                  <a:pt x="18316" y="0"/>
                </a:cubicBezTo>
                <a:lnTo>
                  <a:pt x="3284" y="0"/>
                </a:lnTo>
                <a:close/>
              </a:path>
            </a:pathLst>
          </a:cu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292" name="文本框 21"/>
          <p:cNvSpPr txBox="1"/>
          <p:nvPr/>
        </p:nvSpPr>
        <p:spPr>
          <a:xfrm>
            <a:off x="9289415" y="5358130"/>
            <a:ext cx="2555240" cy="52197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lvl1pPr>
          </a:lstStyle>
          <a:p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心里的状态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Picture 2" descr="Picture 2"/>
          <p:cNvPicPr/>
          <p:nvPr/>
        </p:nvPicPr>
        <p:blipFill>
          <a:blip r:embed="rId3" cstate="print"/>
          <a:srcRect l="19832" t="31136" r="54191" b="15783"/>
          <a:stretch>
            <a:fillRect/>
          </a:stretch>
        </p:blipFill>
        <p:spPr>
          <a:xfrm>
            <a:off x="4902835" y="2511425"/>
            <a:ext cx="2644140" cy="256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0"/>
                </a:moveTo>
                <a:cubicBezTo>
                  <a:pt x="1611" y="0"/>
                  <a:pt x="0" y="1447"/>
                  <a:pt x="0" y="3232"/>
                </a:cubicBezTo>
                <a:lnTo>
                  <a:pt x="0" y="18368"/>
                </a:lnTo>
                <a:cubicBezTo>
                  <a:pt x="0" y="20153"/>
                  <a:pt x="1611" y="21600"/>
                  <a:pt x="3599" y="21600"/>
                </a:cubicBezTo>
                <a:lnTo>
                  <a:pt x="18001" y="21600"/>
                </a:lnTo>
                <a:cubicBezTo>
                  <a:pt x="19989" y="21600"/>
                  <a:pt x="21600" y="20153"/>
                  <a:pt x="21600" y="18368"/>
                </a:cubicBezTo>
                <a:lnTo>
                  <a:pt x="21600" y="3232"/>
                </a:lnTo>
                <a:cubicBezTo>
                  <a:pt x="21600" y="1447"/>
                  <a:pt x="19989" y="0"/>
                  <a:pt x="18001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13" name="그림 2" descr="그림 2"/>
          <p:cNvPicPr>
            <a:picLocks noChangeAspect="1"/>
          </p:cNvPicPr>
          <p:nvPr/>
        </p:nvPicPr>
        <p:blipFill>
          <a:blip r:embed="rId4" cstate="print"/>
          <a:srcRect l="21447" t="20584" r="22280" b="21574"/>
          <a:stretch>
            <a:fillRect/>
          </a:stretch>
        </p:blipFill>
        <p:spPr>
          <a:xfrm>
            <a:off x="9351010" y="2769870"/>
            <a:ext cx="2101215" cy="216027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4" name="文本框 20"/>
          <p:cNvSpPr txBox="1"/>
          <p:nvPr/>
        </p:nvSpPr>
        <p:spPr>
          <a:xfrm>
            <a:off x="5373370" y="5419090"/>
            <a:ext cx="1875155" cy="52197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lvl1pPr>
          </a:lstStyle>
          <a:p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疾病的状态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191760" y="1692275"/>
            <a:ext cx="2238375" cy="6527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3200">
                <a:latin typeface="华文楷体" panose="02010600040101010101" charset="-122"/>
                <a:ea typeface="华文楷体" panose="02010600040101010101" charset="-122"/>
                <a:sym typeface="+mn-ea"/>
              </a:rPr>
              <a:t>X</a:t>
            </a:r>
            <a:r>
              <a:rPr lang="en-US" altLang="zh-CN" sz="3200">
                <a:solidFill>
                  <a:schemeClr val="bg1"/>
                </a:solidFill>
              </a:rPr>
              <a:t>—</a:t>
            </a:r>
            <a:r>
              <a:rPr lang="zh-CN" altLang="en-US" sz="3200">
                <a:solidFill>
                  <a:schemeClr val="bg1"/>
                </a:solidFill>
              </a:rPr>
              <a:t>光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9213850" y="1692275"/>
            <a:ext cx="2238375" cy="652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bg1"/>
                </a:solidFill>
              </a:rPr>
              <a:t>律  法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/>
      <p:bldP spid="27" grpId="0" bldLvl="0" animBg="1"/>
      <p:bldP spid="2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第四讲：律法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律法的目的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00" name="그림 9" descr="그림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7640" y="1851025"/>
            <a:ext cx="8216265" cy="271653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301" name="文本框 18"/>
          <p:cNvSpPr txBox="1"/>
          <p:nvPr/>
        </p:nvSpPr>
        <p:spPr>
          <a:xfrm>
            <a:off x="4119880" y="4798695"/>
            <a:ext cx="7665720" cy="10147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lvl1pPr>
          </a:lstStyle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凡有血气的没有一个因行律法能在神面前称义，因为律法本是叫人知罪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（罗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人心比万物都诡诈，坏到极处，谁能识透呢？(耶17:9 )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02" name="图片 19" descr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9880" y="2750820"/>
            <a:ext cx="1268095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3" name="图片 20" descr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6875" y="2763520"/>
            <a:ext cx="1359535" cy="121729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4" name="图片 21" descr="图片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5945" y="2763520"/>
            <a:ext cx="1274445" cy="11861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5" name="图片 22" descr="图片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63255" y="2743835"/>
            <a:ext cx="1216660" cy="116459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6" name="图片 23" descr="图片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82150" y="2750820"/>
            <a:ext cx="1206500" cy="116459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7" name="图片 24" descr="图片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880725" y="2743835"/>
            <a:ext cx="1157605" cy="11633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08" name="文本框 25"/>
          <p:cNvSpPr txBox="1"/>
          <p:nvPr/>
        </p:nvSpPr>
        <p:spPr>
          <a:xfrm>
            <a:off x="4163695" y="1899285"/>
            <a:ext cx="623570" cy="106045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6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lvl1pPr>
          </a:lstStyle>
          <a:p>
            <a:r>
              <a:t>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8" animBg="1" advAuto="0"/>
      <p:bldP spid="302" grpId="2" bldLvl="0" animBg="1" advAuto="0"/>
      <p:bldP spid="303" grpId="3" bldLvl="0" animBg="1" advAuto="0"/>
      <p:bldP spid="304" grpId="4" bldLvl="0" animBg="1" advAuto="0"/>
      <p:bldP spid="305" grpId="5" bldLvl="0" animBg="1" advAuto="0"/>
      <p:bldP spid="306" grpId="6" bldLvl="0" animBg="1" advAuto="0"/>
      <p:bldP spid="307" grpId="7" bldLvl="0" animBg="1" advAuto="0"/>
      <p:bldP spid="308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第四讲：律法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审判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06390" y="3218815"/>
            <a:ext cx="27482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第八讲  罪的审判</a:t>
            </a:r>
            <a:endParaRPr lang="zh-CN" altLang="en-US" sz="44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70658" name="Picture 35" descr="동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220" y="2408555"/>
            <a:ext cx="5568315" cy="345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4" name="Picture 32" descr="horror6720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2890" y="1745615"/>
            <a:ext cx="5569585" cy="66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9" name="Picture 25" descr="a12_1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8260" y="2420620"/>
            <a:ext cx="886460" cy="17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5" name="Picture 19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6850" y="4285615"/>
            <a:ext cx="2218055" cy="164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7" name="Picture 18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505" y="4088765"/>
            <a:ext cx="202120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4" name="Picture 15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9115" y="3921760"/>
            <a:ext cx="2011045" cy="19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9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4140" y="3760470"/>
            <a:ext cx="2190115" cy="214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2" name="Picture 33" descr="horror672174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2890" y="4285615"/>
            <a:ext cx="1136650" cy="101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1" name="Picture 29" descr="균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2050" y="4692650"/>
            <a:ext cx="119888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0" name="Picture 28" descr="균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0710" y="2834640"/>
            <a:ext cx="1211580" cy="89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3" descr="베세메스인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0450" y="3496945"/>
            <a:ext cx="2284095" cy="116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22" descr="이스라엘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2895" y="3173730"/>
            <a:ext cx="1214120" cy="16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565" y="4314190"/>
            <a:ext cx="2085340" cy="163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8" name="Picture 24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6810" y="4750435"/>
            <a:ext cx="1419225" cy="111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6055" y="4019550"/>
            <a:ext cx="1800225" cy="141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3" name="Picture 26" descr="a12_1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7615" y="2496820"/>
            <a:ext cx="757555" cy="15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/>
          <p:nvPr/>
        </p:nvSpPr>
        <p:spPr>
          <a:xfrm>
            <a:off x="9697085" y="1966595"/>
            <a:ext cx="226123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倘若你一只手叫你跌倒，就把它砍下来。你缺了肢体进入永生，强如有两只手落到地狱，入那不灭的火里去。倘若你一只脚叫你跌倒，就把它砍下来。你瘸腿进入永生，强如有两只脚被丢在地狱里。倘若你一只眼叫你跌倒，就去掉它。你只有一只眼进入神的国，强如有两只眼被丢在地狱里。在那里虫是不死的，火是不灭的。因为必用火当盐，腌各人（可</a:t>
            </a:r>
            <a:r>
              <a:rPr lang="en-US" altLang="zh-CN" sz="1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9</a:t>
            </a:r>
            <a:r>
              <a:rPr lang="zh-CN" altLang="en-US" sz="1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r>
              <a:rPr lang="en-US" altLang="zh-CN" sz="1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4845-49</a:t>
            </a:r>
            <a:r>
              <a:rPr lang="zh-CN" altLang="en-US" sz="1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endParaRPr lang="zh-CN" altLang="en-US" sz="16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14" name="Picture 25" descr="a12_1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850" y="2499360"/>
            <a:ext cx="922655" cy="17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第四讲：律法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审判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307195" y="3522980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06390" y="3218815"/>
            <a:ext cx="27482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第八讲  罪的审判</a:t>
            </a:r>
            <a:endParaRPr lang="zh-CN" altLang="en-US" sz="44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70658" name="Picture 35" descr="동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220" y="2408555"/>
            <a:ext cx="5568315" cy="345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4" name="Picture 32" descr="horror6720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2890" y="1745615"/>
            <a:ext cx="5569585" cy="66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9" name="Picture 25" descr="a12_1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8260" y="2420620"/>
            <a:ext cx="886460" cy="17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5" name="Picture 19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6850" y="4285615"/>
            <a:ext cx="2218055" cy="164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7" name="Picture 18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505" y="4088765"/>
            <a:ext cx="202120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4" name="Picture 15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9115" y="3921760"/>
            <a:ext cx="2011045" cy="19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9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4140" y="3760470"/>
            <a:ext cx="2190115" cy="214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2" name="Picture 33" descr="horror672174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2890" y="4285615"/>
            <a:ext cx="1136650" cy="101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1" name="Picture 29" descr="균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2050" y="4692650"/>
            <a:ext cx="119888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0" name="Picture 28" descr="균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0710" y="2834640"/>
            <a:ext cx="1211580" cy="89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3" descr="베세메스인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0450" y="3496945"/>
            <a:ext cx="2284095" cy="116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22" descr="이스라엘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2895" y="3173730"/>
            <a:ext cx="1214120" cy="16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565" y="4314190"/>
            <a:ext cx="2085340" cy="163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8" name="Picture 24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6810" y="4750435"/>
            <a:ext cx="1419225" cy="111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불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6055" y="4019550"/>
            <a:ext cx="1800225" cy="141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3" name="Picture 26" descr="a12_1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7615" y="2496820"/>
            <a:ext cx="757555" cy="15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5" descr="a12_1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850" y="2499360"/>
            <a:ext cx="922655" cy="17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框 14"/>
          <p:cNvSpPr txBox="1"/>
          <p:nvPr/>
        </p:nvSpPr>
        <p:spPr>
          <a:xfrm>
            <a:off x="9805670" y="2622550"/>
            <a:ext cx="188785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因为断定罪名，不立刻施刑，所以世人满心作恶。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（传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第四讲：律法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审判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307195" y="3522980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975" y="1790700"/>
            <a:ext cx="4567555" cy="3277235"/>
          </a:xfrm>
          <a:prstGeom prst="rect">
            <a:avLst/>
          </a:prstGeom>
          <a:effectLst>
            <a:outerShdw blurRad="50800" dir="5400000" sx="40000" sy="40000" algn="ctr" rotWithShape="0">
              <a:srgbClr val="000000">
                <a:alpha val="18000"/>
              </a:srgbClr>
            </a:outerShdw>
            <a:reflection stA="45000" endPos="18000" dist="50800" dir="5400000" sy="-100000" algn="bl" rotWithShape="0"/>
          </a:effectLst>
        </p:spPr>
      </p:pic>
      <p:sp>
        <p:nvSpPr>
          <p:cNvPr id="11" name="文本框 10"/>
          <p:cNvSpPr txBox="1"/>
          <p:nvPr/>
        </p:nvSpPr>
        <p:spPr>
          <a:xfrm>
            <a:off x="8826500" y="1913890"/>
            <a:ext cx="25139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所多玛人在耶和华面前罪大恶极（创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26500" y="2916555"/>
            <a:ext cx="318897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当时，耶和华将硫磺与火从天上耶和华那里降与所多玛和蛾摩拉，把那些城和全平原，并城里所有的居民，连地上生长的，都毁灭了。向所多玛和蛾摩拉与平原的全地观看，不料，那地方烟气上腾，如同烧窑一般（创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24-28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1899</Words>
  <Application>WPS 演示</Application>
  <PresentationFormat>宽屏</PresentationFormat>
  <Paragraphs>353</Paragraphs>
  <Slides>15</Slides>
  <Notes>11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Segoe UI</vt:lpstr>
      <vt:lpstr>微软雅黑</vt:lpstr>
      <vt:lpstr>隶书</vt:lpstr>
      <vt:lpstr>华文楷体</vt:lpstr>
      <vt:lpstr>黑体</vt:lpstr>
      <vt:lpstr>Malgun Gothic</vt:lpstr>
      <vt:lpstr>나눔바른고딕</vt:lpstr>
      <vt:lpstr>等线</vt:lpstr>
      <vt:lpstr>等线 Light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Whishile.King&amp;Ethan</dc:creator>
  <cp:lastModifiedBy>雨田 LEI</cp:lastModifiedBy>
  <cp:revision>327</cp:revision>
  <dcterms:created xsi:type="dcterms:W3CDTF">2017-09-12T13:47:00Z</dcterms:created>
  <dcterms:modified xsi:type="dcterms:W3CDTF">2022-01-26T23:57:13Z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6C1B610C579246DFA3D945B581EDF23F</vt:lpwstr>
  </property>
</Properties>
</file>